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png_large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895" r:id="rId8"/>
    <p:sldId id="889" r:id="rId9"/>
    <p:sldId id="890" r:id="rId10"/>
    <p:sldId id="894" r:id="rId11"/>
    <p:sldId id="276" r:id="rId12"/>
    <p:sldId id="278" r:id="rId13"/>
    <p:sldId id="270" r:id="rId14"/>
    <p:sldId id="265" r:id="rId15"/>
    <p:sldId id="269" r:id="rId16"/>
    <p:sldId id="896" r:id="rId17"/>
    <p:sldId id="897" r:id="rId18"/>
    <p:sldId id="898" r:id="rId19"/>
    <p:sldId id="899" r:id="rId20"/>
    <p:sldId id="40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5"/>
    <p:restoredTop sz="94629"/>
  </p:normalViewPr>
  <p:slideViewPr>
    <p:cSldViewPr snapToGrid="0" snapToObjects="1">
      <p:cViewPr varScale="1">
        <p:scale>
          <a:sx n="62" d="100"/>
          <a:sy n="62" d="100"/>
        </p:scale>
        <p:origin x="224" y="1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B4760C-CBA0-4464-BDF4-35BF4CA81784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2BB820-B47B-4D07-AC60-E611EAE0F5F8}">
      <dgm:prSet/>
      <dgm:spPr/>
      <dgm:t>
        <a:bodyPr/>
        <a:lstStyle/>
        <a:p>
          <a:r>
            <a:rPr lang="en-US" dirty="0"/>
            <a:t>Chemical schemes that contain a discrete amount of molecules</a:t>
          </a:r>
        </a:p>
      </dgm:t>
    </dgm:pt>
    <dgm:pt modelId="{6A9A67A8-1F3B-4C03-B433-03851780400A}" type="parTrans" cxnId="{84CCFB39-D737-4FC9-AEE1-7DA56F604DFD}">
      <dgm:prSet/>
      <dgm:spPr/>
      <dgm:t>
        <a:bodyPr/>
        <a:lstStyle/>
        <a:p>
          <a:endParaRPr lang="en-US"/>
        </a:p>
      </dgm:t>
    </dgm:pt>
    <dgm:pt modelId="{2754BC7B-9135-4148-8753-C53F67B2F79D}" type="sibTrans" cxnId="{84CCFB39-D737-4FC9-AEE1-7DA56F604DFD}">
      <dgm:prSet/>
      <dgm:spPr/>
      <dgm:t>
        <a:bodyPr/>
        <a:lstStyle/>
        <a:p>
          <a:endParaRPr lang="en-US"/>
        </a:p>
      </dgm:t>
    </dgm:pt>
    <dgm:pt modelId="{B6C2214E-9013-4195-B857-21F1571B563A}">
      <dgm:prSet/>
      <dgm:spPr/>
      <dgm:t>
        <a:bodyPr/>
        <a:lstStyle/>
        <a:p>
          <a:r>
            <a:rPr lang="en-US"/>
            <a:t>Weak, non-covalent reversible bonds</a:t>
          </a:r>
        </a:p>
      </dgm:t>
    </dgm:pt>
    <dgm:pt modelId="{6FF61DA9-4ADF-4369-9A5A-1507E990CD2F}" type="parTrans" cxnId="{7BB703A6-D372-416A-BE24-6921BA7B40F2}">
      <dgm:prSet/>
      <dgm:spPr/>
      <dgm:t>
        <a:bodyPr/>
        <a:lstStyle/>
        <a:p>
          <a:endParaRPr lang="en-US"/>
        </a:p>
      </dgm:t>
    </dgm:pt>
    <dgm:pt modelId="{FADE079F-DFA6-4390-8DED-5D0833710C41}" type="sibTrans" cxnId="{7BB703A6-D372-416A-BE24-6921BA7B40F2}">
      <dgm:prSet/>
      <dgm:spPr/>
      <dgm:t>
        <a:bodyPr/>
        <a:lstStyle/>
        <a:p>
          <a:endParaRPr lang="en-US"/>
        </a:p>
      </dgm:t>
    </dgm:pt>
    <dgm:pt modelId="{74F1B705-A92A-CE4C-9AAC-63A47BA40983}" type="pres">
      <dgm:prSet presAssocID="{37B4760C-CBA0-4464-BDF4-35BF4CA817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38E61A1-960B-6240-8FC3-F95A97206629}" type="pres">
      <dgm:prSet presAssocID="{4C2BB820-B47B-4D07-AC60-E611EAE0F5F8}" presName="hierRoot1" presStyleCnt="0"/>
      <dgm:spPr/>
    </dgm:pt>
    <dgm:pt modelId="{1B153A34-6FB2-D542-813D-2A52C7021357}" type="pres">
      <dgm:prSet presAssocID="{4C2BB820-B47B-4D07-AC60-E611EAE0F5F8}" presName="composite" presStyleCnt="0"/>
      <dgm:spPr/>
    </dgm:pt>
    <dgm:pt modelId="{518E9E2E-4252-D94D-81D0-1C5019B7EE30}" type="pres">
      <dgm:prSet presAssocID="{4C2BB820-B47B-4D07-AC60-E611EAE0F5F8}" presName="background" presStyleLbl="node0" presStyleIdx="0" presStyleCnt="2"/>
      <dgm:spPr/>
    </dgm:pt>
    <dgm:pt modelId="{518F88FB-AD88-084D-A84C-655F5E334989}" type="pres">
      <dgm:prSet presAssocID="{4C2BB820-B47B-4D07-AC60-E611EAE0F5F8}" presName="text" presStyleLbl="fgAcc0" presStyleIdx="0" presStyleCnt="2">
        <dgm:presLayoutVars>
          <dgm:chPref val="3"/>
        </dgm:presLayoutVars>
      </dgm:prSet>
      <dgm:spPr/>
    </dgm:pt>
    <dgm:pt modelId="{74DD4B20-3906-BD41-96B8-C333D3838D30}" type="pres">
      <dgm:prSet presAssocID="{4C2BB820-B47B-4D07-AC60-E611EAE0F5F8}" presName="hierChild2" presStyleCnt="0"/>
      <dgm:spPr/>
    </dgm:pt>
    <dgm:pt modelId="{F0898DC9-2764-B349-A8E6-73CDE930CD8E}" type="pres">
      <dgm:prSet presAssocID="{B6C2214E-9013-4195-B857-21F1571B563A}" presName="hierRoot1" presStyleCnt="0"/>
      <dgm:spPr/>
    </dgm:pt>
    <dgm:pt modelId="{BC0D4671-DB69-D54E-87D6-595D179B8969}" type="pres">
      <dgm:prSet presAssocID="{B6C2214E-9013-4195-B857-21F1571B563A}" presName="composite" presStyleCnt="0"/>
      <dgm:spPr/>
    </dgm:pt>
    <dgm:pt modelId="{874F91B6-5106-C84C-816F-FAF6476CB08C}" type="pres">
      <dgm:prSet presAssocID="{B6C2214E-9013-4195-B857-21F1571B563A}" presName="background" presStyleLbl="node0" presStyleIdx="1" presStyleCnt="2"/>
      <dgm:spPr/>
    </dgm:pt>
    <dgm:pt modelId="{2E8EF0DD-DAA5-BE4D-A0E0-BED2F0A3743E}" type="pres">
      <dgm:prSet presAssocID="{B6C2214E-9013-4195-B857-21F1571B563A}" presName="text" presStyleLbl="fgAcc0" presStyleIdx="1" presStyleCnt="2">
        <dgm:presLayoutVars>
          <dgm:chPref val="3"/>
        </dgm:presLayoutVars>
      </dgm:prSet>
      <dgm:spPr/>
    </dgm:pt>
    <dgm:pt modelId="{2569B6A1-4D44-6748-AD57-C2EDCC069892}" type="pres">
      <dgm:prSet presAssocID="{B6C2214E-9013-4195-B857-21F1571B563A}" presName="hierChild2" presStyleCnt="0"/>
      <dgm:spPr/>
    </dgm:pt>
  </dgm:ptLst>
  <dgm:cxnLst>
    <dgm:cxn modelId="{15007122-3D52-EF4D-9ABC-FB387039E14D}" type="presOf" srcId="{37B4760C-CBA0-4464-BDF4-35BF4CA81784}" destId="{74F1B705-A92A-CE4C-9AAC-63A47BA40983}" srcOrd="0" destOrd="0" presId="urn:microsoft.com/office/officeart/2005/8/layout/hierarchy1"/>
    <dgm:cxn modelId="{84CCFB39-D737-4FC9-AEE1-7DA56F604DFD}" srcId="{37B4760C-CBA0-4464-BDF4-35BF4CA81784}" destId="{4C2BB820-B47B-4D07-AC60-E611EAE0F5F8}" srcOrd="0" destOrd="0" parTransId="{6A9A67A8-1F3B-4C03-B433-03851780400A}" sibTransId="{2754BC7B-9135-4148-8753-C53F67B2F79D}"/>
    <dgm:cxn modelId="{16D46F80-A0C4-424E-AC5D-3D9A6270A275}" type="presOf" srcId="{4C2BB820-B47B-4D07-AC60-E611EAE0F5F8}" destId="{518F88FB-AD88-084D-A84C-655F5E334989}" srcOrd="0" destOrd="0" presId="urn:microsoft.com/office/officeart/2005/8/layout/hierarchy1"/>
    <dgm:cxn modelId="{F415AB8E-F885-7A40-AC23-C2ECB88A0676}" type="presOf" srcId="{B6C2214E-9013-4195-B857-21F1571B563A}" destId="{2E8EF0DD-DAA5-BE4D-A0E0-BED2F0A3743E}" srcOrd="0" destOrd="0" presId="urn:microsoft.com/office/officeart/2005/8/layout/hierarchy1"/>
    <dgm:cxn modelId="{7BB703A6-D372-416A-BE24-6921BA7B40F2}" srcId="{37B4760C-CBA0-4464-BDF4-35BF4CA81784}" destId="{B6C2214E-9013-4195-B857-21F1571B563A}" srcOrd="1" destOrd="0" parTransId="{6FF61DA9-4ADF-4369-9A5A-1507E990CD2F}" sibTransId="{FADE079F-DFA6-4390-8DED-5D0833710C41}"/>
    <dgm:cxn modelId="{E76388B8-D1D4-2642-8F4A-E90E9715F9F7}" type="presParOf" srcId="{74F1B705-A92A-CE4C-9AAC-63A47BA40983}" destId="{938E61A1-960B-6240-8FC3-F95A97206629}" srcOrd="0" destOrd="0" presId="urn:microsoft.com/office/officeart/2005/8/layout/hierarchy1"/>
    <dgm:cxn modelId="{B30BAFCD-C45A-064A-B631-BF8B52C96340}" type="presParOf" srcId="{938E61A1-960B-6240-8FC3-F95A97206629}" destId="{1B153A34-6FB2-D542-813D-2A52C7021357}" srcOrd="0" destOrd="0" presId="urn:microsoft.com/office/officeart/2005/8/layout/hierarchy1"/>
    <dgm:cxn modelId="{03CD5011-2A2E-1847-BC30-5B5E13093252}" type="presParOf" srcId="{1B153A34-6FB2-D542-813D-2A52C7021357}" destId="{518E9E2E-4252-D94D-81D0-1C5019B7EE30}" srcOrd="0" destOrd="0" presId="urn:microsoft.com/office/officeart/2005/8/layout/hierarchy1"/>
    <dgm:cxn modelId="{15FEA5AE-207A-7647-A406-356E6802AF59}" type="presParOf" srcId="{1B153A34-6FB2-D542-813D-2A52C7021357}" destId="{518F88FB-AD88-084D-A84C-655F5E334989}" srcOrd="1" destOrd="0" presId="urn:microsoft.com/office/officeart/2005/8/layout/hierarchy1"/>
    <dgm:cxn modelId="{AF3C3C68-DC62-1E4B-9B84-520923F60480}" type="presParOf" srcId="{938E61A1-960B-6240-8FC3-F95A97206629}" destId="{74DD4B20-3906-BD41-96B8-C333D3838D30}" srcOrd="1" destOrd="0" presId="urn:microsoft.com/office/officeart/2005/8/layout/hierarchy1"/>
    <dgm:cxn modelId="{4C24B231-E4F8-C144-AE3C-F4E06BC1E57B}" type="presParOf" srcId="{74F1B705-A92A-CE4C-9AAC-63A47BA40983}" destId="{F0898DC9-2764-B349-A8E6-73CDE930CD8E}" srcOrd="1" destOrd="0" presId="urn:microsoft.com/office/officeart/2005/8/layout/hierarchy1"/>
    <dgm:cxn modelId="{595F521C-076A-A247-AE28-72DAC100009B}" type="presParOf" srcId="{F0898DC9-2764-B349-A8E6-73CDE930CD8E}" destId="{BC0D4671-DB69-D54E-87D6-595D179B8969}" srcOrd="0" destOrd="0" presId="urn:microsoft.com/office/officeart/2005/8/layout/hierarchy1"/>
    <dgm:cxn modelId="{1525D46E-5A6D-2D47-BE3E-4033C649E15D}" type="presParOf" srcId="{BC0D4671-DB69-D54E-87D6-595D179B8969}" destId="{874F91B6-5106-C84C-816F-FAF6476CB08C}" srcOrd="0" destOrd="0" presId="urn:microsoft.com/office/officeart/2005/8/layout/hierarchy1"/>
    <dgm:cxn modelId="{A3B273EC-6B48-6A4D-A1E2-DADB642C4E95}" type="presParOf" srcId="{BC0D4671-DB69-D54E-87D6-595D179B8969}" destId="{2E8EF0DD-DAA5-BE4D-A0E0-BED2F0A3743E}" srcOrd="1" destOrd="0" presId="urn:microsoft.com/office/officeart/2005/8/layout/hierarchy1"/>
    <dgm:cxn modelId="{DEF25E9A-62F3-D644-BD4E-A1CA86D0A165}" type="presParOf" srcId="{F0898DC9-2764-B349-A8E6-73CDE930CD8E}" destId="{2569B6A1-4D44-6748-AD57-C2EDCC06989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0F5EBA-47ED-48A8-B419-F5C283417A2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A108084-89CA-43C3-8C74-98CA90A3BB4A}">
      <dgm:prSet/>
      <dgm:spPr/>
      <dgm:t>
        <a:bodyPr/>
        <a:lstStyle/>
        <a:p>
          <a:r>
            <a:rPr lang="en-US"/>
            <a:t>Ionic bonds</a:t>
          </a:r>
        </a:p>
      </dgm:t>
    </dgm:pt>
    <dgm:pt modelId="{0D4282B8-3B0D-4F35-9421-4DD54D249593}" type="parTrans" cxnId="{B2DA6002-8976-49F3-B1BE-83F7EB8AA4B6}">
      <dgm:prSet/>
      <dgm:spPr/>
      <dgm:t>
        <a:bodyPr/>
        <a:lstStyle/>
        <a:p>
          <a:endParaRPr lang="en-US"/>
        </a:p>
      </dgm:t>
    </dgm:pt>
    <dgm:pt modelId="{630EAE8D-8D63-4BF1-8DAE-EBF2C8EDB501}" type="sibTrans" cxnId="{B2DA6002-8976-49F3-B1BE-83F7EB8AA4B6}">
      <dgm:prSet/>
      <dgm:spPr/>
      <dgm:t>
        <a:bodyPr/>
        <a:lstStyle/>
        <a:p>
          <a:endParaRPr lang="en-US"/>
        </a:p>
      </dgm:t>
    </dgm:pt>
    <dgm:pt modelId="{64E92F41-9021-40D5-9783-91181ACA3DE2}">
      <dgm:prSet/>
      <dgm:spPr/>
      <dgm:t>
        <a:bodyPr/>
        <a:lstStyle/>
        <a:p>
          <a:r>
            <a:rPr lang="en-US"/>
            <a:t>Hydrophobic interactions</a:t>
          </a:r>
        </a:p>
      </dgm:t>
    </dgm:pt>
    <dgm:pt modelId="{2129BDAF-D9D0-4D06-AA1E-768C9C1FCC2F}" type="parTrans" cxnId="{99229BA4-5E04-4C85-9126-B035E290959D}">
      <dgm:prSet/>
      <dgm:spPr/>
      <dgm:t>
        <a:bodyPr/>
        <a:lstStyle/>
        <a:p>
          <a:endParaRPr lang="en-US"/>
        </a:p>
      </dgm:t>
    </dgm:pt>
    <dgm:pt modelId="{FD1AF08B-8BF3-4918-8976-F06455BA6E9A}" type="sibTrans" cxnId="{99229BA4-5E04-4C85-9126-B035E290959D}">
      <dgm:prSet/>
      <dgm:spPr/>
      <dgm:t>
        <a:bodyPr/>
        <a:lstStyle/>
        <a:p>
          <a:endParaRPr lang="en-US"/>
        </a:p>
      </dgm:t>
    </dgm:pt>
    <dgm:pt modelId="{70566C76-FC77-43AD-A070-014D6A208411}">
      <dgm:prSet/>
      <dgm:spPr/>
      <dgm:t>
        <a:bodyPr/>
        <a:lstStyle/>
        <a:p>
          <a:r>
            <a:rPr lang="en-US"/>
            <a:t>Hydrogen bonding</a:t>
          </a:r>
        </a:p>
      </dgm:t>
    </dgm:pt>
    <dgm:pt modelId="{B24EF3DC-3DF3-445B-9C09-47A7283D906D}" type="parTrans" cxnId="{EDEDE346-9F55-434C-AA25-748FD2989A77}">
      <dgm:prSet/>
      <dgm:spPr/>
      <dgm:t>
        <a:bodyPr/>
        <a:lstStyle/>
        <a:p>
          <a:endParaRPr lang="en-US"/>
        </a:p>
      </dgm:t>
    </dgm:pt>
    <dgm:pt modelId="{15643BDD-11AE-48E3-B043-D9C596A87587}" type="sibTrans" cxnId="{EDEDE346-9F55-434C-AA25-748FD2989A77}">
      <dgm:prSet/>
      <dgm:spPr/>
      <dgm:t>
        <a:bodyPr/>
        <a:lstStyle/>
        <a:p>
          <a:endParaRPr lang="en-US"/>
        </a:p>
      </dgm:t>
    </dgm:pt>
    <dgm:pt modelId="{0EE45DB3-2CDE-44CE-A65D-644340D8DDB2}">
      <dgm:prSet/>
      <dgm:spPr/>
      <dgm:t>
        <a:bodyPr/>
        <a:lstStyle/>
        <a:p>
          <a:r>
            <a:rPr lang="en-US"/>
            <a:t>Van Der Waals Forces</a:t>
          </a:r>
        </a:p>
      </dgm:t>
    </dgm:pt>
    <dgm:pt modelId="{A005F2AA-8A72-490D-82F5-37AD9C4B223A}" type="parTrans" cxnId="{62C86372-857A-474A-9392-82811DDA19D8}">
      <dgm:prSet/>
      <dgm:spPr/>
      <dgm:t>
        <a:bodyPr/>
        <a:lstStyle/>
        <a:p>
          <a:endParaRPr lang="en-US"/>
        </a:p>
      </dgm:t>
    </dgm:pt>
    <dgm:pt modelId="{B33EA8FE-665B-4592-99C4-7C3846D7D139}" type="sibTrans" cxnId="{62C86372-857A-474A-9392-82811DDA19D8}">
      <dgm:prSet/>
      <dgm:spPr/>
      <dgm:t>
        <a:bodyPr/>
        <a:lstStyle/>
        <a:p>
          <a:endParaRPr lang="en-US"/>
        </a:p>
      </dgm:t>
    </dgm:pt>
    <dgm:pt modelId="{2FB5CDA2-03D5-489E-B376-04CE8451D105}">
      <dgm:prSet/>
      <dgm:spPr/>
      <dgm:t>
        <a:bodyPr/>
        <a:lstStyle/>
        <a:p>
          <a:r>
            <a:rPr lang="en-US"/>
            <a:t>Dipole Dipole bonds</a:t>
          </a:r>
        </a:p>
      </dgm:t>
    </dgm:pt>
    <dgm:pt modelId="{588211AD-0CB3-49EE-90D5-D2A64241EB4D}" type="parTrans" cxnId="{300E7F89-ABC6-47E1-9F0A-36373B27E49B}">
      <dgm:prSet/>
      <dgm:spPr/>
      <dgm:t>
        <a:bodyPr/>
        <a:lstStyle/>
        <a:p>
          <a:endParaRPr lang="en-US"/>
        </a:p>
      </dgm:t>
    </dgm:pt>
    <dgm:pt modelId="{00CAAE8C-6F56-4E37-9C0A-2345FB403450}" type="sibTrans" cxnId="{300E7F89-ABC6-47E1-9F0A-36373B27E49B}">
      <dgm:prSet/>
      <dgm:spPr/>
      <dgm:t>
        <a:bodyPr/>
        <a:lstStyle/>
        <a:p>
          <a:endParaRPr lang="en-US"/>
        </a:p>
      </dgm:t>
    </dgm:pt>
    <dgm:pt modelId="{6E5C84FC-CB49-2C45-B980-48E87DA232DB}" type="pres">
      <dgm:prSet presAssocID="{570F5EBA-47ED-48A8-B419-F5C283417A28}" presName="vert0" presStyleCnt="0">
        <dgm:presLayoutVars>
          <dgm:dir/>
          <dgm:animOne val="branch"/>
          <dgm:animLvl val="lvl"/>
        </dgm:presLayoutVars>
      </dgm:prSet>
      <dgm:spPr/>
    </dgm:pt>
    <dgm:pt modelId="{BE45E915-C83F-D042-984E-A661FF16DAD8}" type="pres">
      <dgm:prSet presAssocID="{7A108084-89CA-43C3-8C74-98CA90A3BB4A}" presName="thickLine" presStyleLbl="alignNode1" presStyleIdx="0" presStyleCnt="5"/>
      <dgm:spPr/>
    </dgm:pt>
    <dgm:pt modelId="{9AE859A5-E73B-CF48-AC44-CBBE61A37A5A}" type="pres">
      <dgm:prSet presAssocID="{7A108084-89CA-43C3-8C74-98CA90A3BB4A}" presName="horz1" presStyleCnt="0"/>
      <dgm:spPr/>
    </dgm:pt>
    <dgm:pt modelId="{4567DE67-CAF8-B04F-B5E5-A468B96CC4E0}" type="pres">
      <dgm:prSet presAssocID="{7A108084-89CA-43C3-8C74-98CA90A3BB4A}" presName="tx1" presStyleLbl="revTx" presStyleIdx="0" presStyleCnt="5"/>
      <dgm:spPr/>
    </dgm:pt>
    <dgm:pt modelId="{F8C7CED4-D3A3-784E-8010-AF6BAB25DA43}" type="pres">
      <dgm:prSet presAssocID="{7A108084-89CA-43C3-8C74-98CA90A3BB4A}" presName="vert1" presStyleCnt="0"/>
      <dgm:spPr/>
    </dgm:pt>
    <dgm:pt modelId="{E73E415E-E9EE-A44F-92FE-F2AF52728273}" type="pres">
      <dgm:prSet presAssocID="{64E92F41-9021-40D5-9783-91181ACA3DE2}" presName="thickLine" presStyleLbl="alignNode1" presStyleIdx="1" presStyleCnt="5"/>
      <dgm:spPr/>
    </dgm:pt>
    <dgm:pt modelId="{20914CA0-5D77-424C-BC47-53F38B71EF22}" type="pres">
      <dgm:prSet presAssocID="{64E92F41-9021-40D5-9783-91181ACA3DE2}" presName="horz1" presStyleCnt="0"/>
      <dgm:spPr/>
    </dgm:pt>
    <dgm:pt modelId="{11EE3431-FA51-F446-B9DB-6DDBB7B0A322}" type="pres">
      <dgm:prSet presAssocID="{64E92F41-9021-40D5-9783-91181ACA3DE2}" presName="tx1" presStyleLbl="revTx" presStyleIdx="1" presStyleCnt="5"/>
      <dgm:spPr/>
    </dgm:pt>
    <dgm:pt modelId="{ECBDE524-176C-E74E-9DF3-9C9DAC7DF881}" type="pres">
      <dgm:prSet presAssocID="{64E92F41-9021-40D5-9783-91181ACA3DE2}" presName="vert1" presStyleCnt="0"/>
      <dgm:spPr/>
    </dgm:pt>
    <dgm:pt modelId="{B02A0AC7-1C73-9A44-B776-2DAA87B8DB54}" type="pres">
      <dgm:prSet presAssocID="{70566C76-FC77-43AD-A070-014D6A208411}" presName="thickLine" presStyleLbl="alignNode1" presStyleIdx="2" presStyleCnt="5"/>
      <dgm:spPr/>
    </dgm:pt>
    <dgm:pt modelId="{42CEE18F-773E-244F-BE68-20947FE4997C}" type="pres">
      <dgm:prSet presAssocID="{70566C76-FC77-43AD-A070-014D6A208411}" presName="horz1" presStyleCnt="0"/>
      <dgm:spPr/>
    </dgm:pt>
    <dgm:pt modelId="{C881DF6A-E6DD-1D49-BF73-F8CD67FEF4DA}" type="pres">
      <dgm:prSet presAssocID="{70566C76-FC77-43AD-A070-014D6A208411}" presName="tx1" presStyleLbl="revTx" presStyleIdx="2" presStyleCnt="5"/>
      <dgm:spPr/>
    </dgm:pt>
    <dgm:pt modelId="{A0D90041-BF8F-3347-86C4-7B64FC4E9226}" type="pres">
      <dgm:prSet presAssocID="{70566C76-FC77-43AD-A070-014D6A208411}" presName="vert1" presStyleCnt="0"/>
      <dgm:spPr/>
    </dgm:pt>
    <dgm:pt modelId="{C28463B9-42DB-474F-ABDF-A1279CBFCF97}" type="pres">
      <dgm:prSet presAssocID="{0EE45DB3-2CDE-44CE-A65D-644340D8DDB2}" presName="thickLine" presStyleLbl="alignNode1" presStyleIdx="3" presStyleCnt="5"/>
      <dgm:spPr/>
    </dgm:pt>
    <dgm:pt modelId="{203D9E87-094F-1343-AE96-6CDB2D422B07}" type="pres">
      <dgm:prSet presAssocID="{0EE45DB3-2CDE-44CE-A65D-644340D8DDB2}" presName="horz1" presStyleCnt="0"/>
      <dgm:spPr/>
    </dgm:pt>
    <dgm:pt modelId="{D29CE7C5-D84B-7A49-80DC-5E2777477F16}" type="pres">
      <dgm:prSet presAssocID="{0EE45DB3-2CDE-44CE-A65D-644340D8DDB2}" presName="tx1" presStyleLbl="revTx" presStyleIdx="3" presStyleCnt="5"/>
      <dgm:spPr/>
    </dgm:pt>
    <dgm:pt modelId="{477583E4-AB6D-4C43-BC33-AAB98B6E3849}" type="pres">
      <dgm:prSet presAssocID="{0EE45DB3-2CDE-44CE-A65D-644340D8DDB2}" presName="vert1" presStyleCnt="0"/>
      <dgm:spPr/>
    </dgm:pt>
    <dgm:pt modelId="{0A400BB7-ABCA-0C46-B1D3-C958CBF83336}" type="pres">
      <dgm:prSet presAssocID="{2FB5CDA2-03D5-489E-B376-04CE8451D105}" presName="thickLine" presStyleLbl="alignNode1" presStyleIdx="4" presStyleCnt="5"/>
      <dgm:spPr/>
    </dgm:pt>
    <dgm:pt modelId="{7200D296-4541-A946-9164-08A37CE558E5}" type="pres">
      <dgm:prSet presAssocID="{2FB5CDA2-03D5-489E-B376-04CE8451D105}" presName="horz1" presStyleCnt="0"/>
      <dgm:spPr/>
    </dgm:pt>
    <dgm:pt modelId="{32A562E8-6864-424F-88B4-0D30A292419A}" type="pres">
      <dgm:prSet presAssocID="{2FB5CDA2-03D5-489E-B376-04CE8451D105}" presName="tx1" presStyleLbl="revTx" presStyleIdx="4" presStyleCnt="5"/>
      <dgm:spPr/>
    </dgm:pt>
    <dgm:pt modelId="{E226EB54-4A78-5740-A257-195E46620615}" type="pres">
      <dgm:prSet presAssocID="{2FB5CDA2-03D5-489E-B376-04CE8451D105}" presName="vert1" presStyleCnt="0"/>
      <dgm:spPr/>
    </dgm:pt>
  </dgm:ptLst>
  <dgm:cxnLst>
    <dgm:cxn modelId="{370F9000-FA4A-084A-92F0-368C42FF7770}" type="presOf" srcId="{0EE45DB3-2CDE-44CE-A65D-644340D8DDB2}" destId="{D29CE7C5-D84B-7A49-80DC-5E2777477F16}" srcOrd="0" destOrd="0" presId="urn:microsoft.com/office/officeart/2008/layout/LinedList"/>
    <dgm:cxn modelId="{B2DA6002-8976-49F3-B1BE-83F7EB8AA4B6}" srcId="{570F5EBA-47ED-48A8-B419-F5C283417A28}" destId="{7A108084-89CA-43C3-8C74-98CA90A3BB4A}" srcOrd="0" destOrd="0" parTransId="{0D4282B8-3B0D-4F35-9421-4DD54D249593}" sibTransId="{630EAE8D-8D63-4BF1-8DAE-EBF2C8EDB501}"/>
    <dgm:cxn modelId="{BCE4E423-BEEF-0246-8AFF-A103DE8B4EE3}" type="presOf" srcId="{70566C76-FC77-43AD-A070-014D6A208411}" destId="{C881DF6A-E6DD-1D49-BF73-F8CD67FEF4DA}" srcOrd="0" destOrd="0" presId="urn:microsoft.com/office/officeart/2008/layout/LinedList"/>
    <dgm:cxn modelId="{C4255626-077D-5B44-BB9C-BE68C154A795}" type="presOf" srcId="{2FB5CDA2-03D5-489E-B376-04CE8451D105}" destId="{32A562E8-6864-424F-88B4-0D30A292419A}" srcOrd="0" destOrd="0" presId="urn:microsoft.com/office/officeart/2008/layout/LinedList"/>
    <dgm:cxn modelId="{EDEDE346-9F55-434C-AA25-748FD2989A77}" srcId="{570F5EBA-47ED-48A8-B419-F5C283417A28}" destId="{70566C76-FC77-43AD-A070-014D6A208411}" srcOrd="2" destOrd="0" parTransId="{B24EF3DC-3DF3-445B-9C09-47A7283D906D}" sibTransId="{15643BDD-11AE-48E3-B043-D9C596A87587}"/>
    <dgm:cxn modelId="{BCF91D47-B461-E742-9C42-6C2F5E5E0727}" type="presOf" srcId="{570F5EBA-47ED-48A8-B419-F5C283417A28}" destId="{6E5C84FC-CB49-2C45-B980-48E87DA232DB}" srcOrd="0" destOrd="0" presId="urn:microsoft.com/office/officeart/2008/layout/LinedList"/>
    <dgm:cxn modelId="{62C86372-857A-474A-9392-82811DDA19D8}" srcId="{570F5EBA-47ED-48A8-B419-F5C283417A28}" destId="{0EE45DB3-2CDE-44CE-A65D-644340D8DDB2}" srcOrd="3" destOrd="0" parTransId="{A005F2AA-8A72-490D-82F5-37AD9C4B223A}" sibTransId="{B33EA8FE-665B-4592-99C4-7C3846D7D139}"/>
    <dgm:cxn modelId="{2EB39283-60FA-A14D-B6B0-4D4A4A724CD4}" type="presOf" srcId="{64E92F41-9021-40D5-9783-91181ACA3DE2}" destId="{11EE3431-FA51-F446-B9DB-6DDBB7B0A322}" srcOrd="0" destOrd="0" presId="urn:microsoft.com/office/officeart/2008/layout/LinedList"/>
    <dgm:cxn modelId="{300E7F89-ABC6-47E1-9F0A-36373B27E49B}" srcId="{570F5EBA-47ED-48A8-B419-F5C283417A28}" destId="{2FB5CDA2-03D5-489E-B376-04CE8451D105}" srcOrd="4" destOrd="0" parTransId="{588211AD-0CB3-49EE-90D5-D2A64241EB4D}" sibTransId="{00CAAE8C-6F56-4E37-9C0A-2345FB403450}"/>
    <dgm:cxn modelId="{99229BA4-5E04-4C85-9126-B035E290959D}" srcId="{570F5EBA-47ED-48A8-B419-F5C283417A28}" destId="{64E92F41-9021-40D5-9783-91181ACA3DE2}" srcOrd="1" destOrd="0" parTransId="{2129BDAF-D9D0-4D06-AA1E-768C9C1FCC2F}" sibTransId="{FD1AF08B-8BF3-4918-8976-F06455BA6E9A}"/>
    <dgm:cxn modelId="{E4155EAC-475D-ED41-A414-E406FD4146F2}" type="presOf" srcId="{7A108084-89CA-43C3-8C74-98CA90A3BB4A}" destId="{4567DE67-CAF8-B04F-B5E5-A468B96CC4E0}" srcOrd="0" destOrd="0" presId="urn:microsoft.com/office/officeart/2008/layout/LinedList"/>
    <dgm:cxn modelId="{D64A877E-6082-F940-BA61-92AB035B8CF6}" type="presParOf" srcId="{6E5C84FC-CB49-2C45-B980-48E87DA232DB}" destId="{BE45E915-C83F-D042-984E-A661FF16DAD8}" srcOrd="0" destOrd="0" presId="urn:microsoft.com/office/officeart/2008/layout/LinedList"/>
    <dgm:cxn modelId="{77380EDB-121A-4244-BE6E-34AA7A17867D}" type="presParOf" srcId="{6E5C84FC-CB49-2C45-B980-48E87DA232DB}" destId="{9AE859A5-E73B-CF48-AC44-CBBE61A37A5A}" srcOrd="1" destOrd="0" presId="urn:microsoft.com/office/officeart/2008/layout/LinedList"/>
    <dgm:cxn modelId="{2F4CAB66-61CF-A94F-823D-D00961D3E058}" type="presParOf" srcId="{9AE859A5-E73B-CF48-AC44-CBBE61A37A5A}" destId="{4567DE67-CAF8-B04F-B5E5-A468B96CC4E0}" srcOrd="0" destOrd="0" presId="urn:microsoft.com/office/officeart/2008/layout/LinedList"/>
    <dgm:cxn modelId="{FC666C42-6643-BE49-9B6C-C0681319DA54}" type="presParOf" srcId="{9AE859A5-E73B-CF48-AC44-CBBE61A37A5A}" destId="{F8C7CED4-D3A3-784E-8010-AF6BAB25DA43}" srcOrd="1" destOrd="0" presId="urn:microsoft.com/office/officeart/2008/layout/LinedList"/>
    <dgm:cxn modelId="{F139C5E3-C600-BE4E-AB6F-CB66E85ECF9F}" type="presParOf" srcId="{6E5C84FC-CB49-2C45-B980-48E87DA232DB}" destId="{E73E415E-E9EE-A44F-92FE-F2AF52728273}" srcOrd="2" destOrd="0" presId="urn:microsoft.com/office/officeart/2008/layout/LinedList"/>
    <dgm:cxn modelId="{DE5CB1C2-9DE2-764F-B36F-810F38B8052F}" type="presParOf" srcId="{6E5C84FC-CB49-2C45-B980-48E87DA232DB}" destId="{20914CA0-5D77-424C-BC47-53F38B71EF22}" srcOrd="3" destOrd="0" presId="urn:microsoft.com/office/officeart/2008/layout/LinedList"/>
    <dgm:cxn modelId="{6F13BB4C-C8CE-EA43-9FE6-C702A0096A21}" type="presParOf" srcId="{20914CA0-5D77-424C-BC47-53F38B71EF22}" destId="{11EE3431-FA51-F446-B9DB-6DDBB7B0A322}" srcOrd="0" destOrd="0" presId="urn:microsoft.com/office/officeart/2008/layout/LinedList"/>
    <dgm:cxn modelId="{F2DD5DF0-82FD-414B-9306-AEEDC217C2F5}" type="presParOf" srcId="{20914CA0-5D77-424C-BC47-53F38B71EF22}" destId="{ECBDE524-176C-E74E-9DF3-9C9DAC7DF881}" srcOrd="1" destOrd="0" presId="urn:microsoft.com/office/officeart/2008/layout/LinedList"/>
    <dgm:cxn modelId="{BEFD3669-6CB5-5145-988C-E22ECE4E5022}" type="presParOf" srcId="{6E5C84FC-CB49-2C45-B980-48E87DA232DB}" destId="{B02A0AC7-1C73-9A44-B776-2DAA87B8DB54}" srcOrd="4" destOrd="0" presId="urn:microsoft.com/office/officeart/2008/layout/LinedList"/>
    <dgm:cxn modelId="{69AF11BE-E144-C94E-8F04-8BC0DE180AE1}" type="presParOf" srcId="{6E5C84FC-CB49-2C45-B980-48E87DA232DB}" destId="{42CEE18F-773E-244F-BE68-20947FE4997C}" srcOrd="5" destOrd="0" presId="urn:microsoft.com/office/officeart/2008/layout/LinedList"/>
    <dgm:cxn modelId="{2A581DA4-F55C-D24F-9C35-2F51F71B189D}" type="presParOf" srcId="{42CEE18F-773E-244F-BE68-20947FE4997C}" destId="{C881DF6A-E6DD-1D49-BF73-F8CD67FEF4DA}" srcOrd="0" destOrd="0" presId="urn:microsoft.com/office/officeart/2008/layout/LinedList"/>
    <dgm:cxn modelId="{6C2050F1-6245-C248-B792-C04D162FC5C6}" type="presParOf" srcId="{42CEE18F-773E-244F-BE68-20947FE4997C}" destId="{A0D90041-BF8F-3347-86C4-7B64FC4E9226}" srcOrd="1" destOrd="0" presId="urn:microsoft.com/office/officeart/2008/layout/LinedList"/>
    <dgm:cxn modelId="{365D01DA-F719-A949-856C-D91BE6B40274}" type="presParOf" srcId="{6E5C84FC-CB49-2C45-B980-48E87DA232DB}" destId="{C28463B9-42DB-474F-ABDF-A1279CBFCF97}" srcOrd="6" destOrd="0" presId="urn:microsoft.com/office/officeart/2008/layout/LinedList"/>
    <dgm:cxn modelId="{FD29CFAA-8A27-B94F-B385-406D4973C1BE}" type="presParOf" srcId="{6E5C84FC-CB49-2C45-B980-48E87DA232DB}" destId="{203D9E87-094F-1343-AE96-6CDB2D422B07}" srcOrd="7" destOrd="0" presId="urn:microsoft.com/office/officeart/2008/layout/LinedList"/>
    <dgm:cxn modelId="{44680F83-C944-B74D-8748-2CE93E6267BD}" type="presParOf" srcId="{203D9E87-094F-1343-AE96-6CDB2D422B07}" destId="{D29CE7C5-D84B-7A49-80DC-5E2777477F16}" srcOrd="0" destOrd="0" presId="urn:microsoft.com/office/officeart/2008/layout/LinedList"/>
    <dgm:cxn modelId="{696BDE23-B7AF-2C41-9BC4-10220302EE25}" type="presParOf" srcId="{203D9E87-094F-1343-AE96-6CDB2D422B07}" destId="{477583E4-AB6D-4C43-BC33-AAB98B6E3849}" srcOrd="1" destOrd="0" presId="urn:microsoft.com/office/officeart/2008/layout/LinedList"/>
    <dgm:cxn modelId="{91E5F3FF-63E8-A14B-9844-2DDF46C77B0F}" type="presParOf" srcId="{6E5C84FC-CB49-2C45-B980-48E87DA232DB}" destId="{0A400BB7-ABCA-0C46-B1D3-C958CBF83336}" srcOrd="8" destOrd="0" presId="urn:microsoft.com/office/officeart/2008/layout/LinedList"/>
    <dgm:cxn modelId="{1E68ED73-67D6-6541-9EF0-257DFBCF279A}" type="presParOf" srcId="{6E5C84FC-CB49-2C45-B980-48E87DA232DB}" destId="{7200D296-4541-A946-9164-08A37CE558E5}" srcOrd="9" destOrd="0" presId="urn:microsoft.com/office/officeart/2008/layout/LinedList"/>
    <dgm:cxn modelId="{67C6297E-8DD7-814D-AEF6-AFC74B09A84B}" type="presParOf" srcId="{7200D296-4541-A946-9164-08A37CE558E5}" destId="{32A562E8-6864-424F-88B4-0D30A292419A}" srcOrd="0" destOrd="0" presId="urn:microsoft.com/office/officeart/2008/layout/LinedList"/>
    <dgm:cxn modelId="{AD7EBFF5-2968-744D-96FF-A58F4459A9AE}" type="presParOf" srcId="{7200D296-4541-A946-9164-08A37CE558E5}" destId="{E226EB54-4A78-5740-A257-195E4662061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E9E2E-4252-D94D-81D0-1C5019B7EE30}">
      <dsp:nvSpPr>
        <dsp:cNvPr id="0" name=""/>
        <dsp:cNvSpPr/>
      </dsp:nvSpPr>
      <dsp:spPr>
        <a:xfrm>
          <a:off x="1291" y="409744"/>
          <a:ext cx="4531703" cy="28776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18F88FB-AD88-084D-A84C-655F5E334989}">
      <dsp:nvSpPr>
        <dsp:cNvPr id="0" name=""/>
        <dsp:cNvSpPr/>
      </dsp:nvSpPr>
      <dsp:spPr>
        <a:xfrm>
          <a:off x="504813" y="888091"/>
          <a:ext cx="4531703" cy="2877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Chemical schemes that contain a discrete amount of molecules</a:t>
          </a:r>
        </a:p>
      </dsp:txBody>
      <dsp:txXfrm>
        <a:off x="589096" y="972374"/>
        <a:ext cx="4363137" cy="2709065"/>
      </dsp:txXfrm>
    </dsp:sp>
    <dsp:sp modelId="{874F91B6-5106-C84C-816F-FAF6476CB08C}">
      <dsp:nvSpPr>
        <dsp:cNvPr id="0" name=""/>
        <dsp:cNvSpPr/>
      </dsp:nvSpPr>
      <dsp:spPr>
        <a:xfrm>
          <a:off x="5540040" y="409744"/>
          <a:ext cx="4531703" cy="28776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8EF0DD-DAA5-BE4D-A0E0-BED2F0A3743E}">
      <dsp:nvSpPr>
        <dsp:cNvPr id="0" name=""/>
        <dsp:cNvSpPr/>
      </dsp:nvSpPr>
      <dsp:spPr>
        <a:xfrm>
          <a:off x="6043562" y="888091"/>
          <a:ext cx="4531703" cy="2877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Weak, non-covalent reversible bonds</a:t>
          </a:r>
        </a:p>
      </dsp:txBody>
      <dsp:txXfrm>
        <a:off x="6127845" y="972374"/>
        <a:ext cx="4363137" cy="27090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45E915-C83F-D042-984E-A661FF16DAD8}">
      <dsp:nvSpPr>
        <dsp:cNvPr id="0" name=""/>
        <dsp:cNvSpPr/>
      </dsp:nvSpPr>
      <dsp:spPr>
        <a:xfrm>
          <a:off x="0" y="565"/>
          <a:ext cx="65540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7DE67-CAF8-B04F-B5E5-A468B96CC4E0}">
      <dsp:nvSpPr>
        <dsp:cNvPr id="0" name=""/>
        <dsp:cNvSpPr/>
      </dsp:nvSpPr>
      <dsp:spPr>
        <a:xfrm>
          <a:off x="0" y="565"/>
          <a:ext cx="6554001" cy="926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Ionic bonds</a:t>
          </a:r>
        </a:p>
      </dsp:txBody>
      <dsp:txXfrm>
        <a:off x="0" y="565"/>
        <a:ext cx="6554001" cy="926874"/>
      </dsp:txXfrm>
    </dsp:sp>
    <dsp:sp modelId="{E73E415E-E9EE-A44F-92FE-F2AF52728273}">
      <dsp:nvSpPr>
        <dsp:cNvPr id="0" name=""/>
        <dsp:cNvSpPr/>
      </dsp:nvSpPr>
      <dsp:spPr>
        <a:xfrm>
          <a:off x="0" y="927440"/>
          <a:ext cx="65540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EE3431-FA51-F446-B9DB-6DDBB7B0A322}">
      <dsp:nvSpPr>
        <dsp:cNvPr id="0" name=""/>
        <dsp:cNvSpPr/>
      </dsp:nvSpPr>
      <dsp:spPr>
        <a:xfrm>
          <a:off x="0" y="927440"/>
          <a:ext cx="6554001" cy="926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Hydrophobic interactions</a:t>
          </a:r>
        </a:p>
      </dsp:txBody>
      <dsp:txXfrm>
        <a:off x="0" y="927440"/>
        <a:ext cx="6554001" cy="926874"/>
      </dsp:txXfrm>
    </dsp:sp>
    <dsp:sp modelId="{B02A0AC7-1C73-9A44-B776-2DAA87B8DB54}">
      <dsp:nvSpPr>
        <dsp:cNvPr id="0" name=""/>
        <dsp:cNvSpPr/>
      </dsp:nvSpPr>
      <dsp:spPr>
        <a:xfrm>
          <a:off x="0" y="1854314"/>
          <a:ext cx="65540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1DF6A-E6DD-1D49-BF73-F8CD67FEF4DA}">
      <dsp:nvSpPr>
        <dsp:cNvPr id="0" name=""/>
        <dsp:cNvSpPr/>
      </dsp:nvSpPr>
      <dsp:spPr>
        <a:xfrm>
          <a:off x="0" y="1854314"/>
          <a:ext cx="6554001" cy="926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Hydrogen bonding</a:t>
          </a:r>
        </a:p>
      </dsp:txBody>
      <dsp:txXfrm>
        <a:off x="0" y="1854314"/>
        <a:ext cx="6554001" cy="926874"/>
      </dsp:txXfrm>
    </dsp:sp>
    <dsp:sp modelId="{C28463B9-42DB-474F-ABDF-A1279CBFCF97}">
      <dsp:nvSpPr>
        <dsp:cNvPr id="0" name=""/>
        <dsp:cNvSpPr/>
      </dsp:nvSpPr>
      <dsp:spPr>
        <a:xfrm>
          <a:off x="0" y="2781188"/>
          <a:ext cx="65540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CE7C5-D84B-7A49-80DC-5E2777477F16}">
      <dsp:nvSpPr>
        <dsp:cNvPr id="0" name=""/>
        <dsp:cNvSpPr/>
      </dsp:nvSpPr>
      <dsp:spPr>
        <a:xfrm>
          <a:off x="0" y="2781188"/>
          <a:ext cx="6554001" cy="926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Van Der Waals Forces</a:t>
          </a:r>
        </a:p>
      </dsp:txBody>
      <dsp:txXfrm>
        <a:off x="0" y="2781188"/>
        <a:ext cx="6554001" cy="926874"/>
      </dsp:txXfrm>
    </dsp:sp>
    <dsp:sp modelId="{0A400BB7-ABCA-0C46-B1D3-C958CBF83336}">
      <dsp:nvSpPr>
        <dsp:cNvPr id="0" name=""/>
        <dsp:cNvSpPr/>
      </dsp:nvSpPr>
      <dsp:spPr>
        <a:xfrm>
          <a:off x="0" y="3708062"/>
          <a:ext cx="65540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A562E8-6864-424F-88B4-0D30A292419A}">
      <dsp:nvSpPr>
        <dsp:cNvPr id="0" name=""/>
        <dsp:cNvSpPr/>
      </dsp:nvSpPr>
      <dsp:spPr>
        <a:xfrm>
          <a:off x="0" y="3708062"/>
          <a:ext cx="6554001" cy="926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Dipole Dipole bonds</a:t>
          </a:r>
        </a:p>
      </dsp:txBody>
      <dsp:txXfrm>
        <a:off x="0" y="3708062"/>
        <a:ext cx="6554001" cy="926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18637-B1A3-254F-B0F2-69417370967E}" type="datetimeFigureOut">
              <a:rPr lang="en-US" smtClean="0"/>
              <a:t>4/2/22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9D9BF-1603-C049-9A80-B22F64134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7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4E2A84"/>
                </a:solidFill>
              </a:rPr>
              <a:t>Important Properties</a:t>
            </a:r>
          </a:p>
          <a:p>
            <a:pPr lvl="1"/>
            <a:r>
              <a:rPr lang="en-US" dirty="0">
                <a:solidFill>
                  <a:srgbClr val="4E2A84"/>
                </a:solidFill>
              </a:rPr>
              <a:t>Strength and directionality of interactions</a:t>
            </a:r>
          </a:p>
          <a:p>
            <a:pPr lvl="1"/>
            <a:r>
              <a:rPr lang="en-US" dirty="0">
                <a:solidFill>
                  <a:srgbClr val="4E2A84"/>
                </a:solidFill>
              </a:rPr>
              <a:t>Intramolecular forces: </a:t>
            </a:r>
          </a:p>
          <a:p>
            <a:pPr lvl="1"/>
            <a:r>
              <a:rPr lang="en-US" dirty="0">
                <a:solidFill>
                  <a:srgbClr val="4E2A84"/>
                </a:solidFill>
              </a:rPr>
              <a:t>	H Bonding, aromatic stacking, VDW forces, electrostatic attraction, salt bridges, p-orbital stability</a:t>
            </a:r>
          </a:p>
          <a:p>
            <a:pPr lvl="1"/>
            <a:r>
              <a:rPr lang="en-US" dirty="0">
                <a:solidFill>
                  <a:srgbClr val="4E2A84"/>
                </a:solidFill>
              </a:rPr>
              <a:t>High internal order</a:t>
            </a:r>
          </a:p>
          <a:p>
            <a:endParaRPr lang="en-US" sz="1200" b="1" kern="1200" dirty="0">
              <a:solidFill>
                <a:srgbClr val="4E2A84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rgbClr val="4E2A84"/>
                </a:solidFill>
                <a:latin typeface="+mn-lt"/>
                <a:ea typeface="+mn-ea"/>
                <a:cs typeface="+mn-cs"/>
              </a:rPr>
              <a:t>Variables  </a:t>
            </a:r>
          </a:p>
          <a:p>
            <a:pPr lvl="1"/>
            <a:r>
              <a:rPr lang="en-US" sz="1200" kern="1200" dirty="0">
                <a:solidFill>
                  <a:srgbClr val="4E2A84"/>
                </a:solidFill>
                <a:latin typeface="+mn-lt"/>
                <a:ea typeface="+mn-ea"/>
                <a:cs typeface="+mn-cs"/>
              </a:rPr>
              <a:t>Solubility:			mM of PA dissolved		</a:t>
            </a:r>
          </a:p>
          <a:p>
            <a:pPr lvl="1"/>
            <a:r>
              <a:rPr lang="en-US" sz="1200" kern="1200" dirty="0">
                <a:solidFill>
                  <a:srgbClr val="4E2A84"/>
                </a:solidFill>
                <a:latin typeface="+mn-lt"/>
                <a:ea typeface="+mn-ea"/>
                <a:cs typeface="+mn-cs"/>
              </a:rPr>
              <a:t>pH:				indicates charge on amino acids</a:t>
            </a:r>
          </a:p>
          <a:p>
            <a:pPr lvl="1"/>
            <a:r>
              <a:rPr lang="en-US" sz="1200" kern="1200" dirty="0">
                <a:solidFill>
                  <a:srgbClr val="4E2A84"/>
                </a:solidFill>
                <a:latin typeface="+mn-lt"/>
                <a:ea typeface="+mn-ea"/>
                <a:cs typeface="+mn-cs"/>
              </a:rPr>
              <a:t>Type of peptide and side chain:      Hydrophobic, hydrophilic, aromatic, aliphatic</a:t>
            </a:r>
          </a:p>
          <a:p>
            <a:pPr lvl="1"/>
            <a:r>
              <a:rPr lang="en-US" sz="1200" kern="1200" dirty="0">
                <a:solidFill>
                  <a:srgbClr val="4E2A84"/>
                </a:solidFill>
                <a:latin typeface="+mn-lt"/>
                <a:ea typeface="+mn-ea"/>
                <a:cs typeface="+mn-cs"/>
              </a:rPr>
              <a:t>Salt Concentration:		Ionic Strength</a:t>
            </a:r>
          </a:p>
          <a:p>
            <a:pPr lvl="1"/>
            <a:r>
              <a:rPr lang="en-US" sz="1200" kern="1200" dirty="0">
                <a:solidFill>
                  <a:srgbClr val="4E2A84"/>
                </a:solidFill>
                <a:latin typeface="+mn-lt"/>
                <a:ea typeface="+mn-ea"/>
                <a:cs typeface="+mn-cs"/>
              </a:rPr>
              <a:t>N terminus modifications</a:t>
            </a:r>
          </a:p>
          <a:p>
            <a:pPr lvl="1"/>
            <a:r>
              <a:rPr lang="en-US" sz="1200" kern="1200" dirty="0">
                <a:solidFill>
                  <a:srgbClr val="4E2A84"/>
                </a:solidFill>
                <a:latin typeface="+mn-lt"/>
                <a:ea typeface="+mn-ea"/>
                <a:cs typeface="+mn-cs"/>
              </a:rPr>
              <a:t>C terminus modifications	</a:t>
            </a:r>
          </a:p>
          <a:p>
            <a:pPr lvl="1"/>
            <a:r>
              <a:rPr lang="en-US" sz="1200" kern="1200" dirty="0">
                <a:solidFill>
                  <a:srgbClr val="4E2A84"/>
                </a:solidFill>
                <a:latin typeface="+mn-lt"/>
                <a:ea typeface="+mn-ea"/>
                <a:cs typeface="+mn-cs"/>
              </a:rPr>
              <a:t>	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C327E-1B9B-5C4A-AE46-A567D339E9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38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Saving everything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C327E-1B9B-5C4A-AE46-A567D339E9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14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Supramolecular polymers connected through noncovalent bonds with shape persistence nanostructure and high internal order</a:t>
            </a:r>
          </a:p>
          <a:p>
            <a:r>
              <a:rPr lang="en-US" dirty="0"/>
              <a:t>Building blocks: amino acids, nucleic acids, sugars, lipids</a:t>
            </a:r>
          </a:p>
          <a:p>
            <a:pPr lvl="1"/>
            <a:r>
              <a:rPr lang="en-US" dirty="0"/>
              <a:t>Focusing on amino acids because have been heavily studied and found in nature Example: Central Dogma process, protein folding, proteostasis network</a:t>
            </a:r>
          </a:p>
          <a:p>
            <a:r>
              <a:rPr lang="en-US" dirty="0"/>
              <a:t>Specific nanostructures</a:t>
            </a:r>
          </a:p>
          <a:p>
            <a:pPr lvl="1"/>
            <a:r>
              <a:rPr lang="en-US" dirty="0"/>
              <a:t>Most common: fibers (tangled so stronger network)</a:t>
            </a:r>
          </a:p>
          <a:p>
            <a:pPr lvl="1"/>
            <a:r>
              <a:rPr lang="en-US" dirty="0"/>
              <a:t>Important properties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Made by </a:t>
            </a:r>
            <a:r>
              <a:rPr lang="en-US" dirty="0" err="1"/>
              <a:t>modifiying</a:t>
            </a:r>
            <a:r>
              <a:rPr lang="en-US" dirty="0"/>
              <a:t> lysine when synthesized it- lysine at c terminus that we modified with a hydrophobic tail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Why modify the C and N terminus?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C327E-1B9B-5C4A-AE46-A567D339E9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53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C327E-1B9B-5C4A-AE46-A567D339E9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4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4E2A84"/>
                </a:solidFill>
              </a:rPr>
              <a:t>Important Properties</a:t>
            </a:r>
          </a:p>
          <a:p>
            <a:pPr lvl="1"/>
            <a:r>
              <a:rPr lang="en-US" dirty="0">
                <a:solidFill>
                  <a:srgbClr val="4E2A84"/>
                </a:solidFill>
              </a:rPr>
              <a:t>Strength and directionality of interactions</a:t>
            </a:r>
          </a:p>
          <a:p>
            <a:pPr lvl="1"/>
            <a:r>
              <a:rPr lang="en-US" dirty="0">
                <a:solidFill>
                  <a:srgbClr val="4E2A84"/>
                </a:solidFill>
              </a:rPr>
              <a:t>Intramolecular forces: </a:t>
            </a:r>
          </a:p>
          <a:p>
            <a:pPr lvl="1"/>
            <a:r>
              <a:rPr lang="en-US" dirty="0">
                <a:solidFill>
                  <a:srgbClr val="4E2A84"/>
                </a:solidFill>
              </a:rPr>
              <a:t>	H Bonding, aromatic stacking, VDW forces, electrostatic attraction, salt bridges, p-orbital stability</a:t>
            </a:r>
          </a:p>
          <a:p>
            <a:pPr lvl="1"/>
            <a:r>
              <a:rPr lang="en-US" dirty="0">
                <a:solidFill>
                  <a:srgbClr val="4E2A84"/>
                </a:solidFill>
              </a:rPr>
              <a:t>High internal order</a:t>
            </a:r>
          </a:p>
          <a:p>
            <a:endParaRPr lang="en-US" sz="1200" b="1" kern="1200" dirty="0">
              <a:solidFill>
                <a:srgbClr val="4E2A84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rgbClr val="4E2A84"/>
                </a:solidFill>
                <a:latin typeface="+mn-lt"/>
                <a:ea typeface="+mn-ea"/>
                <a:cs typeface="+mn-cs"/>
              </a:rPr>
              <a:t>Variables  </a:t>
            </a:r>
          </a:p>
          <a:p>
            <a:pPr lvl="1"/>
            <a:r>
              <a:rPr lang="en-US" sz="1200" kern="1200" dirty="0">
                <a:solidFill>
                  <a:srgbClr val="4E2A84"/>
                </a:solidFill>
                <a:latin typeface="+mn-lt"/>
                <a:ea typeface="+mn-ea"/>
                <a:cs typeface="+mn-cs"/>
              </a:rPr>
              <a:t>Solubility:			mM of PA dissolved		</a:t>
            </a:r>
          </a:p>
          <a:p>
            <a:pPr lvl="1"/>
            <a:r>
              <a:rPr lang="en-US" sz="1200" kern="1200" dirty="0">
                <a:solidFill>
                  <a:srgbClr val="4E2A84"/>
                </a:solidFill>
                <a:latin typeface="+mn-lt"/>
                <a:ea typeface="+mn-ea"/>
                <a:cs typeface="+mn-cs"/>
              </a:rPr>
              <a:t>pH:				indicates charge on amino acids</a:t>
            </a:r>
          </a:p>
          <a:p>
            <a:pPr lvl="1"/>
            <a:r>
              <a:rPr lang="en-US" sz="1200" kern="1200" dirty="0">
                <a:solidFill>
                  <a:srgbClr val="4E2A84"/>
                </a:solidFill>
                <a:latin typeface="+mn-lt"/>
                <a:ea typeface="+mn-ea"/>
                <a:cs typeface="+mn-cs"/>
              </a:rPr>
              <a:t>Type of peptide and side chain:      Hydrophobic, hydrophilic, aromatic, aliphatic</a:t>
            </a:r>
          </a:p>
          <a:p>
            <a:pPr lvl="1"/>
            <a:r>
              <a:rPr lang="en-US" sz="1200" kern="1200" dirty="0">
                <a:solidFill>
                  <a:srgbClr val="4E2A84"/>
                </a:solidFill>
                <a:latin typeface="+mn-lt"/>
                <a:ea typeface="+mn-ea"/>
                <a:cs typeface="+mn-cs"/>
              </a:rPr>
              <a:t>Salt Concentration:		Ionic Strength</a:t>
            </a:r>
          </a:p>
          <a:p>
            <a:pPr lvl="1"/>
            <a:r>
              <a:rPr lang="en-US" sz="1200" kern="1200" dirty="0">
                <a:solidFill>
                  <a:srgbClr val="4E2A84"/>
                </a:solidFill>
                <a:latin typeface="+mn-lt"/>
                <a:ea typeface="+mn-ea"/>
                <a:cs typeface="+mn-cs"/>
              </a:rPr>
              <a:t>N terminus modifications</a:t>
            </a:r>
          </a:p>
          <a:p>
            <a:pPr lvl="1"/>
            <a:r>
              <a:rPr lang="en-US" sz="1200" kern="1200" dirty="0">
                <a:solidFill>
                  <a:srgbClr val="4E2A84"/>
                </a:solidFill>
                <a:latin typeface="+mn-lt"/>
                <a:ea typeface="+mn-ea"/>
                <a:cs typeface="+mn-cs"/>
              </a:rPr>
              <a:t>C terminus modifications	</a:t>
            </a:r>
          </a:p>
          <a:p>
            <a:pPr lvl="1"/>
            <a:r>
              <a:rPr lang="en-US" sz="1200" kern="1200" dirty="0">
                <a:solidFill>
                  <a:srgbClr val="4E2A84"/>
                </a:solidFill>
                <a:latin typeface="+mn-lt"/>
                <a:ea typeface="+mn-ea"/>
                <a:cs typeface="+mn-cs"/>
              </a:rPr>
              <a:t>	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C327E-1B9B-5C4A-AE46-A567D339E9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17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29473">
              <a:defRPr/>
            </a:pPr>
            <a:endParaRPr lang="de-DE" dirty="0"/>
          </a:p>
          <a:p>
            <a:pPr defTabSz="629473"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69230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FD86479C-AE15-D044-9DA9-1586AC42ED1E}" type="datetimeFigureOut">
              <a:rPr lang="en-US" smtClean="0"/>
              <a:t>4/2/22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C136348-FC60-AB40-8B6F-3857D5100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87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6479C-AE15-D044-9DA9-1586AC42ED1E}" type="datetimeFigureOut">
              <a:rPr lang="en-US" smtClean="0"/>
              <a:t>4/2/22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6348-FC60-AB40-8B6F-3857D5100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5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D86479C-AE15-D044-9DA9-1586AC42ED1E}" type="datetimeFigureOut">
              <a:rPr lang="en-US" smtClean="0"/>
              <a:t>4/2/22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C136348-FC60-AB40-8B6F-3857D5100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34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2024064"/>
            <a:ext cx="113284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31.10.2017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Andreas Herdlitschka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t>‹#›</a:t>
            </a:fld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31800" y="620714"/>
            <a:ext cx="11328400" cy="522286"/>
          </a:xfrm>
          <a:solidFill>
            <a:schemeClr val="bg1"/>
          </a:solidFill>
        </p:spPr>
        <p:txBody>
          <a:bodyPr/>
          <a:lstStyle>
            <a:lvl1pPr>
              <a:defRPr sz="2400"/>
            </a:lvl1pPr>
          </a:lstStyle>
          <a:p>
            <a:r>
              <a:rPr lang="de-CH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2989488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6479C-AE15-D044-9DA9-1586AC42ED1E}" type="datetimeFigureOut">
              <a:rPr lang="en-US" smtClean="0"/>
              <a:t>4/2/22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6348-FC60-AB40-8B6F-3857D5100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0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D86479C-AE15-D044-9DA9-1586AC42ED1E}" type="datetimeFigureOut">
              <a:rPr lang="en-US" smtClean="0"/>
              <a:t>4/2/22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C136348-FC60-AB40-8B6F-3857D5100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3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D86479C-AE15-D044-9DA9-1586AC42ED1E}" type="datetimeFigureOut">
              <a:rPr lang="en-US" smtClean="0"/>
              <a:t>4/2/22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C136348-FC60-AB40-8B6F-3857D5100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2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D86479C-AE15-D044-9DA9-1586AC42ED1E}" type="datetimeFigureOut">
              <a:rPr lang="en-US" smtClean="0"/>
              <a:t>4/2/22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C136348-FC60-AB40-8B6F-3857D5100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8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6479C-AE15-D044-9DA9-1586AC42ED1E}" type="datetimeFigureOut">
              <a:rPr lang="en-US" smtClean="0"/>
              <a:t>4/2/22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6348-FC60-AB40-8B6F-3857D5100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9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D86479C-AE15-D044-9DA9-1586AC42ED1E}" type="datetimeFigureOut">
              <a:rPr lang="en-US" smtClean="0"/>
              <a:t>4/2/22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C136348-FC60-AB40-8B6F-3857D5100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19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6479C-AE15-D044-9DA9-1586AC42ED1E}" type="datetimeFigureOut">
              <a:rPr lang="en-US" smtClean="0"/>
              <a:t>4/2/22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6348-FC60-AB40-8B6F-3857D5100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88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D86479C-AE15-D044-9DA9-1586AC42ED1E}" type="datetimeFigureOut">
              <a:rPr lang="en-US" smtClean="0"/>
              <a:t>4/2/22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4C136348-FC60-AB40-8B6F-3857D5100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2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6479C-AE15-D044-9DA9-1586AC42ED1E}" type="datetimeFigureOut">
              <a:rPr lang="en-US" smtClean="0"/>
              <a:t>4/2/22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36348-FC60-AB40-8B6F-3857D5100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1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_large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9.png"/><Relationship Id="rId7" Type="http://schemas.openxmlformats.org/officeDocument/2006/relationships/image" Target="../media/image10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tiff"/><Relationship Id="rId4" Type="http://schemas.openxmlformats.org/officeDocument/2006/relationships/image" Target="../media/image8.png"/><Relationship Id="rId9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tif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tiff"/><Relationship Id="rId5" Type="http://schemas.openxmlformats.org/officeDocument/2006/relationships/image" Target="../media/image14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8.png"/><Relationship Id="rId7" Type="http://schemas.openxmlformats.org/officeDocument/2006/relationships/image" Target="../media/image10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7.emf"/><Relationship Id="rId10" Type="http://schemas.openxmlformats.org/officeDocument/2006/relationships/image" Target="../media/image13.tif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44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B54A4D14-513F-4121-92D3-5CCB4689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6">
            <a:extLst>
              <a:ext uri="{FF2B5EF4-FFF2-40B4-BE49-F238E27FC236}">
                <a16:creationId xmlns:a16="http://schemas.microsoft.com/office/drawing/2014/main" id="{6C3411F1-AD17-499D-AFEF-2F300F6DF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7">
            <a:extLst>
              <a:ext uri="{FF2B5EF4-FFF2-40B4-BE49-F238E27FC236}">
                <a16:creationId xmlns:a16="http://schemas.microsoft.com/office/drawing/2014/main" id="{60BF2CBE-B1E9-4C42-89DC-C35E4E651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Freeform 8">
            <a:extLst>
              <a:ext uri="{FF2B5EF4-FFF2-40B4-BE49-F238E27FC236}">
                <a16:creationId xmlns:a16="http://schemas.microsoft.com/office/drawing/2014/main" id="{72C95A87-DCDB-41C4-B774-744B3ECBE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9">
            <a:extLst>
              <a:ext uri="{FF2B5EF4-FFF2-40B4-BE49-F238E27FC236}">
                <a16:creationId xmlns:a16="http://schemas.microsoft.com/office/drawing/2014/main" id="{BCB97515-32FF-43A6-A51C-B140193AB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Freeform 10">
            <a:extLst>
              <a:ext uri="{FF2B5EF4-FFF2-40B4-BE49-F238E27FC236}">
                <a16:creationId xmlns:a16="http://schemas.microsoft.com/office/drawing/2014/main" id="{9C6379D3-7045-4B76-9409-6D23D753D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12">
            <a:extLst>
              <a:ext uri="{FF2B5EF4-FFF2-40B4-BE49-F238E27FC236}">
                <a16:creationId xmlns:a16="http://schemas.microsoft.com/office/drawing/2014/main" id="{61B1C1DE-4201-4989-BE65-41ADC2472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14">
            <a:extLst>
              <a:ext uri="{FF2B5EF4-FFF2-40B4-BE49-F238E27FC236}">
                <a16:creationId xmlns:a16="http://schemas.microsoft.com/office/drawing/2014/main" id="{806398CC-D327-4E06-838C-31119BD56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16">
            <a:extLst>
              <a:ext uri="{FF2B5EF4-FFF2-40B4-BE49-F238E27FC236}">
                <a16:creationId xmlns:a16="http://schemas.microsoft.com/office/drawing/2014/main" id="{70A741CC-E736-448A-A94E-5C8BB9711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11">
            <a:extLst>
              <a:ext uri="{FF2B5EF4-FFF2-40B4-BE49-F238E27FC236}">
                <a16:creationId xmlns:a16="http://schemas.microsoft.com/office/drawing/2014/main" id="{7C324CDD-B30F-47DD-8627-E2171D5E8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21">
            <a:extLst>
              <a:ext uri="{FF2B5EF4-FFF2-40B4-BE49-F238E27FC236}">
                <a16:creationId xmlns:a16="http://schemas.microsoft.com/office/drawing/2014/main" id="{79C8D19E-E3D6-45A6-BCA2-5918A37D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14C17-3B70-5B47-AEE5-2BA644863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5306" y="1477651"/>
            <a:ext cx="2929372" cy="2468207"/>
          </a:xfrm>
        </p:spPr>
        <p:txBody>
          <a:bodyPr>
            <a:normAutofit/>
          </a:bodyPr>
          <a:lstStyle/>
          <a:p>
            <a:pPr algn="l"/>
            <a:r>
              <a:rPr lang="en-US" sz="4000">
                <a:solidFill>
                  <a:schemeClr val="tx2"/>
                </a:solidFill>
              </a:rPr>
              <a:t>Superman: Clarke Kent Explores Self Assembly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157D6-809B-CF4A-A2EA-529D61C7B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9725" y="4073959"/>
            <a:ext cx="2951163" cy="1306389"/>
          </a:xfrm>
        </p:spPr>
        <p:txBody>
          <a:bodyPr>
            <a:normAutofit/>
          </a:bodyPr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Northwestern Splash</a:t>
            </a:r>
          </a:p>
          <a:p>
            <a:pPr algn="l"/>
            <a:r>
              <a:rPr lang="en-US" sz="1600">
                <a:solidFill>
                  <a:schemeClr val="tx2"/>
                </a:solidFill>
              </a:rPr>
              <a:t>Haley Wellman</a:t>
            </a:r>
          </a:p>
          <a:p>
            <a:pPr algn="l"/>
            <a:r>
              <a:rPr lang="en-US" sz="1600">
                <a:solidFill>
                  <a:schemeClr val="tx2"/>
                </a:solidFill>
              </a:rPr>
              <a:t>April 2</a:t>
            </a:r>
            <a:r>
              <a:rPr lang="en-US" sz="1600" baseline="30000">
                <a:solidFill>
                  <a:schemeClr val="tx2"/>
                </a:solidFill>
              </a:rPr>
              <a:t>nd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85" name="Freeform 22">
            <a:extLst>
              <a:ext uri="{FF2B5EF4-FFF2-40B4-BE49-F238E27FC236}">
                <a16:creationId xmlns:a16="http://schemas.microsoft.com/office/drawing/2014/main" id="{43280283-E04A-43CA-BFA1-F285486A2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Freeform 23">
            <a:extLst>
              <a:ext uri="{FF2B5EF4-FFF2-40B4-BE49-F238E27FC236}">
                <a16:creationId xmlns:a16="http://schemas.microsoft.com/office/drawing/2014/main" id="{38328CB6-0FC5-4AEA-BC7E-489267CB6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138AF5D2-3A9C-4E8F-B879-36865366A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436AF-DCED-DA4C-893A-7D22209DB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367" b="6345"/>
          <a:stretch/>
        </p:blipFill>
        <p:spPr>
          <a:xfrm>
            <a:off x="927627" y="346029"/>
            <a:ext cx="7717290" cy="5312340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848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EB1FEC3-4735-474A-AC41-1AA4D5B77719}"/>
              </a:ext>
            </a:extLst>
          </p:cNvPr>
          <p:cNvGrpSpPr/>
          <p:nvPr/>
        </p:nvGrpSpPr>
        <p:grpSpPr>
          <a:xfrm>
            <a:off x="7136362" y="656564"/>
            <a:ext cx="4942007" cy="1690660"/>
            <a:chOff x="6781793" y="656564"/>
            <a:chExt cx="4942007" cy="16906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93C4F8-C87F-7B4C-8251-71307CFAA7DD}"/>
                </a:ext>
              </a:extLst>
            </p:cNvPr>
            <p:cNvSpPr txBox="1"/>
            <p:nvPr/>
          </p:nvSpPr>
          <p:spPr>
            <a:xfrm>
              <a:off x="7547911" y="656564"/>
              <a:ext cx="3409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Diluent PA / Co-Assembly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A5FF1BB-89E3-B140-B1AE-56490D3D3CA7}"/>
                </a:ext>
              </a:extLst>
            </p:cNvPr>
            <p:cNvGrpSpPr/>
            <p:nvPr/>
          </p:nvGrpSpPr>
          <p:grpSpPr>
            <a:xfrm>
              <a:off x="6781793" y="998101"/>
              <a:ext cx="4942007" cy="1349123"/>
              <a:chOff x="6781793" y="998101"/>
              <a:chExt cx="4942007" cy="134912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B92771E-9EC2-494F-86D4-12B70540E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1793" y="998101"/>
                <a:ext cx="2806577" cy="674727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342F152-8C13-7348-88EB-527530A4FAC4}"/>
                  </a:ext>
                </a:extLst>
              </p:cNvPr>
              <p:cNvGrpSpPr/>
              <p:nvPr/>
            </p:nvGrpSpPr>
            <p:grpSpPr>
              <a:xfrm>
                <a:off x="6781793" y="1672361"/>
                <a:ext cx="4942007" cy="674863"/>
                <a:chOff x="6171378" y="4764648"/>
                <a:chExt cx="6295114" cy="859638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11B00C68-6F75-694A-9886-06588EFE57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811"/>
                <a:stretch/>
              </p:blipFill>
              <p:spPr>
                <a:xfrm>
                  <a:off x="9560926" y="4764648"/>
                  <a:ext cx="2905566" cy="85946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8B088370-AEC7-1B42-9479-90478484AC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1378" y="4764821"/>
                  <a:ext cx="3575009" cy="85946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C976F6-5AD6-9444-BC29-AD0F50486D8A}"/>
              </a:ext>
            </a:extLst>
          </p:cNvPr>
          <p:cNvGrpSpPr/>
          <p:nvPr/>
        </p:nvGrpSpPr>
        <p:grpSpPr>
          <a:xfrm>
            <a:off x="4247212" y="5203200"/>
            <a:ext cx="4942007" cy="1242947"/>
            <a:chOff x="4416492" y="5150339"/>
            <a:chExt cx="4942007" cy="124294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7BA7B07-C8F6-F146-8CD1-4B3D75770496}"/>
                </a:ext>
              </a:extLst>
            </p:cNvPr>
            <p:cNvSpPr txBox="1"/>
            <p:nvPr/>
          </p:nvSpPr>
          <p:spPr>
            <a:xfrm>
              <a:off x="4902470" y="5150339"/>
              <a:ext cx="3970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Peptide Amphiphile Backbone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64B0CF3-29B7-ED41-9A5C-2B0D277E9CA8}"/>
                </a:ext>
              </a:extLst>
            </p:cNvPr>
            <p:cNvGrpSpPr/>
            <p:nvPr/>
          </p:nvGrpSpPr>
          <p:grpSpPr>
            <a:xfrm>
              <a:off x="4416492" y="5556135"/>
              <a:ext cx="4942007" cy="837151"/>
              <a:chOff x="4416492" y="5556135"/>
              <a:chExt cx="4942007" cy="837151"/>
            </a:xfrm>
          </p:grpSpPr>
          <p:sp>
            <p:nvSpPr>
              <p:cNvPr id="24" name="Text Box 13">
                <a:extLst>
                  <a:ext uri="{FF2B5EF4-FFF2-40B4-BE49-F238E27FC236}">
                    <a16:creationId xmlns:a16="http://schemas.microsoft.com/office/drawing/2014/main" id="{11B77881-52A0-854D-89F5-37C1AB07C0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03441" y="6143005"/>
                <a:ext cx="1354698" cy="250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2366" tIns="51182" rIns="102366" bIns="51182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C16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VVVAAA </a:t>
                </a:r>
                <a:r>
                  <a:rPr lang="en-US" sz="1400" b="1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EEE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0378F74-4209-DD43-A5C2-B1088A64B451}"/>
                  </a:ext>
                </a:extLst>
              </p:cNvPr>
              <p:cNvGrpSpPr/>
              <p:nvPr/>
            </p:nvGrpSpPr>
            <p:grpSpPr>
              <a:xfrm>
                <a:off x="4416492" y="5556135"/>
                <a:ext cx="4942007" cy="674863"/>
                <a:chOff x="6171378" y="4764648"/>
                <a:chExt cx="6295114" cy="859638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1CE0C5F3-5B61-A44D-B88E-3735842BBE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811"/>
                <a:stretch/>
              </p:blipFill>
              <p:spPr>
                <a:xfrm>
                  <a:off x="9560926" y="4764648"/>
                  <a:ext cx="2905566" cy="859465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3949BD12-AB33-2946-A082-729BCCC07D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1378" y="4764821"/>
                  <a:ext cx="3575009" cy="85946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CC3DEEA-971E-404B-B944-E2580B0077C5}"/>
              </a:ext>
            </a:extLst>
          </p:cNvPr>
          <p:cNvGrpSpPr/>
          <p:nvPr/>
        </p:nvGrpSpPr>
        <p:grpSpPr>
          <a:xfrm>
            <a:off x="3248845" y="1998052"/>
            <a:ext cx="5694311" cy="3164010"/>
            <a:chOff x="3280226" y="1998052"/>
            <a:chExt cx="5694311" cy="3164010"/>
          </a:xfrm>
        </p:grpSpPr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21D183E5-384D-C042-9AC7-FA7A20931A4F}"/>
                </a:ext>
              </a:extLst>
            </p:cNvPr>
            <p:cNvSpPr/>
            <p:nvPr/>
          </p:nvSpPr>
          <p:spPr>
            <a:xfrm rot="16200000" flipH="1">
              <a:off x="3280226" y="1998052"/>
              <a:ext cx="3005751" cy="3005751"/>
            </a:xfrm>
            <a:prstGeom prst="arc">
              <a:avLst/>
            </a:prstGeom>
            <a:ln w="1524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57480DBC-202B-B540-82E0-1B0ADA6BBB04}"/>
                </a:ext>
              </a:extLst>
            </p:cNvPr>
            <p:cNvSpPr/>
            <p:nvPr/>
          </p:nvSpPr>
          <p:spPr>
            <a:xfrm rot="8100000" flipH="1">
              <a:off x="5968786" y="2156311"/>
              <a:ext cx="3005751" cy="3005751"/>
            </a:xfrm>
            <a:prstGeom prst="arc">
              <a:avLst/>
            </a:prstGeom>
            <a:ln w="1524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53456DD-687B-A143-BC1B-9190FB069FC4}"/>
              </a:ext>
            </a:extLst>
          </p:cNvPr>
          <p:cNvGrpSpPr/>
          <p:nvPr/>
        </p:nvGrpSpPr>
        <p:grpSpPr>
          <a:xfrm>
            <a:off x="473286" y="1725905"/>
            <a:ext cx="3813069" cy="674726"/>
            <a:chOff x="52232" y="1533799"/>
            <a:chExt cx="3813069" cy="67472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2F62491-44C2-1B4B-9AEE-29F986317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77" r="8106"/>
            <a:stretch/>
          </p:blipFill>
          <p:spPr>
            <a:xfrm>
              <a:off x="2131036" y="1533799"/>
              <a:ext cx="1734265" cy="67472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EE8134B-B498-7E48-8298-8DC37A421A7F}"/>
                </a:ext>
              </a:extLst>
            </p:cNvPr>
            <p:cNvSpPr txBox="1"/>
            <p:nvPr/>
          </p:nvSpPr>
          <p:spPr>
            <a:xfrm>
              <a:off x="52232" y="1689707"/>
              <a:ext cx="2269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Bioactive Epitope</a:t>
              </a:r>
            </a:p>
          </p:txBody>
        </p:sp>
      </p:grp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F0FCB708-A2E2-224E-B9FE-756C3798A4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1033" y="2455600"/>
          <a:ext cx="4356209" cy="714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" name="CS ChemDraw Drawing" r:id="rId5" imgW="6435551" imgH="1055734" progId="ChemDraw.Document.6.0">
                  <p:embed/>
                </p:oleObj>
              </mc:Choice>
              <mc:Fallback>
                <p:oleObj name="CS ChemDraw Drawing" r:id="rId5" imgW="6435551" imgH="1055734" progId="ChemDraw.Document.6.0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61612DF-9874-4AA9-B764-333DDF8521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033" y="2455600"/>
                        <a:ext cx="4356209" cy="714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79757EAD-FE50-B948-8211-E21740D8AA4F}"/>
              </a:ext>
            </a:extLst>
          </p:cNvPr>
          <p:cNvGrpSpPr/>
          <p:nvPr/>
        </p:nvGrpSpPr>
        <p:grpSpPr>
          <a:xfrm>
            <a:off x="4286355" y="2194909"/>
            <a:ext cx="3743199" cy="2052890"/>
            <a:chOff x="4286355" y="2167752"/>
            <a:chExt cx="3743199" cy="205289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B35A2BF-C450-6A4A-9B55-49672966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72" r="9712"/>
            <a:stretch/>
          </p:blipFill>
          <p:spPr>
            <a:xfrm>
              <a:off x="4586296" y="2475240"/>
              <a:ext cx="1125945" cy="108381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63B2A2-DEAA-1D4E-A521-F9B4CC965B09}"/>
                </a:ext>
              </a:extLst>
            </p:cNvPr>
            <p:cNvSpPr txBox="1"/>
            <p:nvPr/>
          </p:nvSpPr>
          <p:spPr>
            <a:xfrm>
              <a:off x="4286355" y="3851310"/>
              <a:ext cx="1725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Micellar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E53D360-615A-A841-A29D-7097BBDFD23C}"/>
                </a:ext>
              </a:extLst>
            </p:cNvPr>
            <p:cNvSpPr txBox="1"/>
            <p:nvPr/>
          </p:nvSpPr>
          <p:spPr>
            <a:xfrm>
              <a:off x="6396448" y="3851310"/>
              <a:ext cx="112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Fibrous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39DE5E6-F48E-DC4B-8656-AF760DDD59B2}"/>
                </a:ext>
              </a:extLst>
            </p:cNvPr>
            <p:cNvGrpSpPr/>
            <p:nvPr/>
          </p:nvGrpSpPr>
          <p:grpSpPr>
            <a:xfrm>
              <a:off x="5888273" y="2167752"/>
              <a:ext cx="2141281" cy="1698787"/>
              <a:chOff x="6895537" y="696342"/>
              <a:chExt cx="3822894" cy="3032898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9D44D9C3-C461-854C-8890-B11A4276F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2554" y="696342"/>
                <a:ext cx="2138872" cy="1604156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EDBD5AF1-7407-EE45-B0E7-FE8BB3F31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1423" y="2153853"/>
                <a:ext cx="2047008" cy="1535257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DA08043-58A9-4A42-8873-CCF696A5F5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895537" y="2153610"/>
                <a:ext cx="1936405" cy="1575630"/>
              </a:xfrm>
              <a:prstGeom prst="rect">
                <a:avLst/>
              </a:prstGeom>
            </p:spPr>
          </p:pic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361130-58A1-2F42-9D34-A27E471251AF}"/>
                </a:ext>
              </a:extLst>
            </p:cNvPr>
            <p:cNvCxnSpPr>
              <a:cxnSpLocks/>
            </p:cNvCxnSpPr>
            <p:nvPr/>
          </p:nvCxnSpPr>
          <p:spPr>
            <a:xfrm>
              <a:off x="5828642" y="2167752"/>
              <a:ext cx="0" cy="186577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060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8240AAE-3BFB-2146-957A-53876E6EEB3A}"/>
              </a:ext>
            </a:extLst>
          </p:cNvPr>
          <p:cNvSpPr txBox="1">
            <a:spLocks/>
          </p:cNvSpPr>
          <p:nvPr/>
        </p:nvSpPr>
        <p:spPr>
          <a:xfrm>
            <a:off x="1985818" y="-1934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Calibri" panose="020F0502020204030204" pitchFamily="34" charset="0"/>
              </a:rPr>
              <a:t>Self-Assembly and Nanostructures</a:t>
            </a:r>
            <a:endParaRPr lang="en-US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6" name="PA_Small">
            <a:extLst>
              <a:ext uri="{FF2B5EF4-FFF2-40B4-BE49-F238E27FC236}">
                <a16:creationId xmlns:a16="http://schemas.microsoft.com/office/drawing/2014/main" id="{0F298FAB-01AE-5D42-B228-D177266BC1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531.9791"/>
                </p14:media>
              </p:ext>
            </p:extLst>
          </p:nvPr>
        </p:nvPicPr>
        <p:blipFill rotWithShape="1">
          <a:blip r:embed="rId5"/>
          <a:srcRect l="13870" r="13282"/>
          <a:stretch>
            <a:fillRect/>
          </a:stretch>
        </p:blipFill>
        <p:spPr>
          <a:xfrm>
            <a:off x="517821" y="3713371"/>
            <a:ext cx="3514457" cy="2713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A5A9A1-0B78-3745-8853-784CE65439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r="9712"/>
          <a:stretch/>
        </p:blipFill>
        <p:spPr>
          <a:xfrm>
            <a:off x="8292554" y="3342391"/>
            <a:ext cx="1125945" cy="10838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250C6C-19F3-4C42-93CF-F635513548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619" y="4778058"/>
            <a:ext cx="1725827" cy="1294370"/>
          </a:xfrm>
          <a:prstGeom prst="rect">
            <a:avLst/>
          </a:prstGeom>
        </p:spPr>
      </p:pic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6B921E81-9F47-BD42-99F6-C9FA3A3C2640}"/>
              </a:ext>
            </a:extLst>
          </p:cNvPr>
          <p:cNvCxnSpPr>
            <a:cxnSpLocks/>
          </p:cNvCxnSpPr>
          <p:nvPr/>
        </p:nvCxnSpPr>
        <p:spPr>
          <a:xfrm rot="5400000">
            <a:off x="579528" y="2253328"/>
            <a:ext cx="1608156" cy="1135625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3BB0402-C2F8-9D4E-AEA9-F5DCC6A2CAF8}"/>
              </a:ext>
            </a:extLst>
          </p:cNvPr>
          <p:cNvSpPr txBox="1"/>
          <p:nvPr/>
        </p:nvSpPr>
        <p:spPr>
          <a:xfrm>
            <a:off x="8358157" y="4464990"/>
            <a:ext cx="1725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Micelles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ABE392-D9ED-AA4A-8DAB-CD1BC4464FF8}"/>
              </a:ext>
            </a:extLst>
          </p:cNvPr>
          <p:cNvSpPr txBox="1"/>
          <p:nvPr/>
        </p:nvSpPr>
        <p:spPr>
          <a:xfrm>
            <a:off x="7465673" y="5897195"/>
            <a:ext cx="1725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07C799-A268-7C46-B251-8BE8F23BAC99}"/>
              </a:ext>
            </a:extLst>
          </p:cNvPr>
          <p:cNvSpPr txBox="1"/>
          <p:nvPr/>
        </p:nvSpPr>
        <p:spPr>
          <a:xfrm>
            <a:off x="9669640" y="5962293"/>
            <a:ext cx="1725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Bilayers </a:t>
            </a:r>
          </a:p>
        </p:txBody>
      </p: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99A5876D-38BC-4F49-8506-EDFA465304EA}"/>
              </a:ext>
            </a:extLst>
          </p:cNvPr>
          <p:cNvCxnSpPr>
            <a:cxnSpLocks/>
          </p:cNvCxnSpPr>
          <p:nvPr/>
        </p:nvCxnSpPr>
        <p:spPr>
          <a:xfrm flipV="1">
            <a:off x="4289721" y="4349971"/>
            <a:ext cx="2500320" cy="1461370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E3329FD0-B8D4-E546-AB6C-F7E75AF593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4472" y="4726424"/>
            <a:ext cx="1778023" cy="141277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9AD9A3-E9C1-4B49-8A39-1D6A1C5967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19" y="2564282"/>
            <a:ext cx="3575009" cy="85946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F712F72-13A0-4745-A7A5-F33C8BA817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9446" y="771061"/>
            <a:ext cx="8873108" cy="188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3976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E9A641-DED8-E846-B1A8-60F0D7D8B360}"/>
              </a:ext>
            </a:extLst>
          </p:cNvPr>
          <p:cNvSpPr txBox="1">
            <a:spLocks/>
          </p:cNvSpPr>
          <p:nvPr/>
        </p:nvSpPr>
        <p:spPr>
          <a:xfrm>
            <a:off x="254582" y="-519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  <a:cs typeface="Calibri" panose="020F0502020204030204" pitchFamily="34" charset="0"/>
              </a:rPr>
              <a:t>Molecular Structure</a:t>
            </a:r>
            <a:endParaRPr lang="en-US" dirty="0">
              <a:solidFill>
                <a:schemeClr val="accent1"/>
              </a:solidFill>
              <a:cs typeface="Calibri" panose="020F0502020204030204" pitchFamily="34" charset="0"/>
            </a:endParaRP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18308879-9DC4-9D41-BFEA-7461663BE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4"/>
          <a:stretch/>
        </p:blipFill>
        <p:spPr>
          <a:xfrm>
            <a:off x="777921" y="1489452"/>
            <a:ext cx="9649909" cy="44485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F6E026-91B2-DE46-8698-EAE2D119F1E7}"/>
              </a:ext>
            </a:extLst>
          </p:cNvPr>
          <p:cNvSpPr/>
          <p:nvPr/>
        </p:nvSpPr>
        <p:spPr>
          <a:xfrm>
            <a:off x="4549545" y="3710526"/>
            <a:ext cx="4223657" cy="2227457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B2BBF2-76B5-2741-8BC5-5C15DE10673C}"/>
              </a:ext>
            </a:extLst>
          </p:cNvPr>
          <p:cNvSpPr/>
          <p:nvPr/>
        </p:nvSpPr>
        <p:spPr>
          <a:xfrm flipH="1">
            <a:off x="957256" y="3710526"/>
            <a:ext cx="3592285" cy="126274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72080-8C5F-8147-B4E0-B3BEDA05713B}"/>
              </a:ext>
            </a:extLst>
          </p:cNvPr>
          <p:cNvSpPr/>
          <p:nvPr/>
        </p:nvSpPr>
        <p:spPr>
          <a:xfrm>
            <a:off x="8773202" y="4189498"/>
            <a:ext cx="500743" cy="566057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AA5E36-29F0-2948-AB1B-9BAA1A9EA980}"/>
              </a:ext>
            </a:extLst>
          </p:cNvPr>
          <p:cNvSpPr txBox="1"/>
          <p:nvPr/>
        </p:nvSpPr>
        <p:spPr>
          <a:xfrm>
            <a:off x="1076276" y="5246192"/>
            <a:ext cx="363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N– Terminus Modification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0651A0-FC02-804D-AA3A-D03835356EC5}"/>
              </a:ext>
            </a:extLst>
          </p:cNvPr>
          <p:cNvSpPr txBox="1"/>
          <p:nvPr/>
        </p:nvSpPr>
        <p:spPr>
          <a:xfrm>
            <a:off x="3181786" y="1086811"/>
            <a:ext cx="451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Peptide Amphiphile C16-IKVAV-NH2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6AA940-A6E0-EE45-869C-49776652B81B}"/>
              </a:ext>
            </a:extLst>
          </p:cNvPr>
          <p:cNvSpPr txBox="1"/>
          <p:nvPr/>
        </p:nvSpPr>
        <p:spPr>
          <a:xfrm>
            <a:off x="5330337" y="6030216"/>
            <a:ext cx="363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Peptide Sequence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75A0A8-D343-7C4C-AC59-36006C23F2A8}"/>
              </a:ext>
            </a:extLst>
          </p:cNvPr>
          <p:cNvSpPr txBox="1"/>
          <p:nvPr/>
        </p:nvSpPr>
        <p:spPr>
          <a:xfrm>
            <a:off x="8931044" y="5124687"/>
            <a:ext cx="363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C– Terminus Modifications</a:t>
            </a: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C1BDAB36-DFEA-894B-B2AC-9513636F0F0C}"/>
              </a:ext>
            </a:extLst>
          </p:cNvPr>
          <p:cNvCxnSpPr>
            <a:cxnSpLocks/>
          </p:cNvCxnSpPr>
          <p:nvPr/>
        </p:nvCxnSpPr>
        <p:spPr>
          <a:xfrm rot="5400000">
            <a:off x="3575338" y="2769498"/>
            <a:ext cx="1110341" cy="682311"/>
          </a:xfrm>
          <a:prstGeom prst="curvedConnector3">
            <a:avLst>
              <a:gd name="adj1" fmla="val 50000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FA9224D6-DEE7-F147-8319-EF61630D59AD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23233" y="3207339"/>
            <a:ext cx="1488769" cy="185058"/>
          </a:xfrm>
          <a:prstGeom prst="curvedConnector3">
            <a:avLst>
              <a:gd name="adj1" fmla="val 50000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919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6D324-58D1-A444-83C6-84C130B63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4488" y="-20453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cs typeface="Arial" panose="020B0604020202020204" pitchFamily="34" charset="0"/>
              </a:rPr>
              <a:t>Molecular Design of PAs</a:t>
            </a:r>
            <a:endParaRPr lang="en-US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5EC03F-A9C2-C142-A656-DF669886039F}"/>
              </a:ext>
            </a:extLst>
          </p:cNvPr>
          <p:cNvSpPr txBox="1"/>
          <p:nvPr/>
        </p:nvSpPr>
        <p:spPr>
          <a:xfrm>
            <a:off x="1768126" y="1157065"/>
            <a:ext cx="363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N– Terminus Modifications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832202-3106-D64F-92D5-5F867CFFB05B}"/>
              </a:ext>
            </a:extLst>
          </p:cNvPr>
          <p:cNvSpPr/>
          <p:nvPr/>
        </p:nvSpPr>
        <p:spPr>
          <a:xfrm>
            <a:off x="8286183" y="1869033"/>
            <a:ext cx="2672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C– Terminus Modifications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9B836A-3F02-2E4E-B2FA-FBBA51A1D061}"/>
              </a:ext>
            </a:extLst>
          </p:cNvPr>
          <p:cNvSpPr txBox="1"/>
          <p:nvPr/>
        </p:nvSpPr>
        <p:spPr>
          <a:xfrm>
            <a:off x="8518529" y="2461933"/>
            <a:ext cx="30670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Amide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Methyl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Reverse PAs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Fatty Acids and Lys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48BBF5-18B2-324B-B152-3CF57CD1F5B6}"/>
              </a:ext>
            </a:extLst>
          </p:cNvPr>
          <p:cNvSpPr txBox="1"/>
          <p:nvPr/>
        </p:nvSpPr>
        <p:spPr>
          <a:xfrm>
            <a:off x="3474720" y="35120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B345397-E9A0-D04E-A8F7-B9D3F2BEB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75" y="233048"/>
            <a:ext cx="3575009" cy="85946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A3B97E8-5E58-FC46-9E72-2D51BBE8D34E}"/>
              </a:ext>
            </a:extLst>
          </p:cNvPr>
          <p:cNvSpPr txBox="1"/>
          <p:nvPr/>
        </p:nvSpPr>
        <p:spPr>
          <a:xfrm>
            <a:off x="7718429" y="967244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HYDROPHOBIC TAIL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0CD185-978C-6F40-BFBA-E5DE0DAEFDF1}"/>
              </a:ext>
            </a:extLst>
          </p:cNvPr>
          <p:cNvSpPr txBox="1"/>
          <p:nvPr/>
        </p:nvSpPr>
        <p:spPr>
          <a:xfrm>
            <a:off x="8727397" y="1191499"/>
            <a:ext cx="2004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HYDROGEN BONDING SEGMENT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267D07-4C97-3344-9F32-1D8CA436841A}"/>
              </a:ext>
            </a:extLst>
          </p:cNvPr>
          <p:cNvSpPr txBox="1"/>
          <p:nvPr/>
        </p:nvSpPr>
        <p:spPr>
          <a:xfrm>
            <a:off x="10183595" y="1003151"/>
            <a:ext cx="2470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CHARGED HEAD GROUP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B97484D-4BDD-8849-B6ED-2262B3F82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690" y="3696747"/>
            <a:ext cx="4533878" cy="2384563"/>
          </a:xfrm>
          <a:prstGeom prst="rect">
            <a:avLst/>
          </a:prstGeom>
        </p:spPr>
      </p:pic>
      <p:pic>
        <p:nvPicPr>
          <p:cNvPr id="51" name="Picture 50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C9FD38-E542-9E46-8DCA-E72415256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70" y="1667340"/>
            <a:ext cx="6366392" cy="442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2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8334A2EF-69D9-41C1-9876-91D7FCF7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74C0C03-1202-4DC9-BA33-998DDFB3F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60BF984B-F4C1-4BF0-B296-72CAD881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2E887C16-A8CC-48BD-A34B-69B5D14BE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1194B805-0CE2-4FD6-804E-2771E18BB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96000EBD-113B-4BB5-94F2-B2C961094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C2C37892-BF6A-4DDB-BAA9-48B6A051E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B3A53A2B-EB9B-4318-A7F9-E371D211E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59001F5F-9338-43E1-BB4B-21C681CA2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24781ABE-347F-40E9-9BB2-3E35C8F15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6D8A7767-4D16-4AB7-8277-D66FEC7F7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1B7D649D-9559-4E1D-937A-351948350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45AA5D21-8C7B-4C77-815C-C3A8EA0A5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D7A46675-AA96-41DB-B9DB-CAA471A20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82090F8A-ECF2-423C-98D0-8EF226220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EA5DE46B-A4BE-407F-835A-693D3E979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429E4297-5489-465D-A6D7-03BD468E0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69A4CFA1-B603-453B-AC53-49E8A8DF7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7A997EDF-8927-490B-AD5F-046317B8B2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3C91BE84-B1A4-4592-A942-2C72C86DD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3">
              <a:extLst>
                <a:ext uri="{FF2B5EF4-FFF2-40B4-BE49-F238E27FC236}">
                  <a16:creationId xmlns:a16="http://schemas.microsoft.com/office/drawing/2014/main" id="{A0AAA5CD-6E44-429A-91FA-D650BAF9E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0B7E4617-9217-3147-9A06-558BF52350C9}"/>
              </a:ext>
            </a:extLst>
          </p:cNvPr>
          <p:cNvSpPr txBox="1">
            <a:spLocks/>
          </p:cNvSpPr>
          <p:nvPr/>
        </p:nvSpPr>
        <p:spPr>
          <a:xfrm>
            <a:off x="7550663" y="1455611"/>
            <a:ext cx="3849624" cy="2312521"/>
          </a:xfrm>
          <a:prstGeom prst="rect">
            <a:avLst/>
          </a:prstGeom>
        </p:spPr>
        <p:txBody>
          <a:bodyPr vert="horz" lIns="228600" tIns="228600" rIns="22860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4000" spc="-150">
                <a:solidFill>
                  <a:schemeClr val="tx2"/>
                </a:solidFill>
              </a:rPr>
              <a:t>Amino Acids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8CA0C52-5ACA-4F17-AA4A-312E0E110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F9F1AB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06BC5C-A4B3-C443-B345-190F655B8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5" b="-3"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sp>
        <p:nvSpPr>
          <p:cNvPr id="73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50273" y="3291386"/>
            <a:ext cx="407233" cy="35106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80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8240AAE-3BFB-2146-957A-53876E6EEB3A}"/>
              </a:ext>
            </a:extLst>
          </p:cNvPr>
          <p:cNvSpPr txBox="1">
            <a:spLocks/>
          </p:cNvSpPr>
          <p:nvPr/>
        </p:nvSpPr>
        <p:spPr>
          <a:xfrm>
            <a:off x="1760692" y="-896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Benefit of PAs and Their Morphologies  </a:t>
            </a:r>
            <a:endParaRPr 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8119BF-BC9C-B142-B68D-879FD53DA896}"/>
              </a:ext>
            </a:extLst>
          </p:cNvPr>
          <p:cNvSpPr/>
          <p:nvPr/>
        </p:nvSpPr>
        <p:spPr>
          <a:xfrm>
            <a:off x="9386440" y="6501915"/>
            <a:ext cx="46588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PNAS </a:t>
            </a:r>
            <a:r>
              <a:rPr lang="en-US" sz="1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( 2002) 99 (8) 5355-53606881 </a:t>
            </a:r>
          </a:p>
          <a:p>
            <a:endParaRPr lang="en-US" sz="1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09F5BB-9C6E-5A49-A294-2711FF03E5E3}"/>
              </a:ext>
            </a:extLst>
          </p:cNvPr>
          <p:cNvSpPr txBox="1"/>
          <p:nvPr/>
        </p:nvSpPr>
        <p:spPr>
          <a:xfrm>
            <a:off x="5691770" y="883287"/>
            <a:ext cx="363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7A39FF-D46B-9745-93F8-EFF8641778D0}"/>
              </a:ext>
            </a:extLst>
          </p:cNvPr>
          <p:cNvSpPr txBox="1"/>
          <p:nvPr/>
        </p:nvSpPr>
        <p:spPr>
          <a:xfrm>
            <a:off x="1374140" y="968281"/>
            <a:ext cx="363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Micelles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6778CF-0B88-2D45-9DE0-C336AD784C1B}"/>
              </a:ext>
            </a:extLst>
          </p:cNvPr>
          <p:cNvSpPr txBox="1"/>
          <p:nvPr/>
        </p:nvSpPr>
        <p:spPr>
          <a:xfrm>
            <a:off x="9897203" y="962715"/>
            <a:ext cx="363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Bilayers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4D48AF-6426-594D-B29D-1740A9BD47CB}"/>
              </a:ext>
            </a:extLst>
          </p:cNvPr>
          <p:cNvSpPr txBox="1"/>
          <p:nvPr/>
        </p:nvSpPr>
        <p:spPr>
          <a:xfrm>
            <a:off x="365760" y="1314292"/>
            <a:ext cx="31836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Membrane binding of lipopeptides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Micellization of lipid bilayer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Antimicrobial and cytotoxic activities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1ADA4A-98F5-6741-9D42-7A970AF36496}"/>
              </a:ext>
            </a:extLst>
          </p:cNvPr>
          <p:cNvSpPr txBox="1"/>
          <p:nvPr/>
        </p:nvSpPr>
        <p:spPr>
          <a:xfrm>
            <a:off x="8923754" y="1371280"/>
            <a:ext cx="31836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Complex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Nanotubule formation mirrors lipid microtubule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77CB54-B25E-EF4B-89FC-9016C7B7C3BD}"/>
              </a:ext>
            </a:extLst>
          </p:cNvPr>
          <p:cNvSpPr txBox="1"/>
          <p:nvPr/>
        </p:nvSpPr>
        <p:spPr>
          <a:xfrm>
            <a:off x="4860146" y="1291781"/>
            <a:ext cx="3183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Peripheral nerve regeneration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F75B3D3-C63F-EF43-AA4C-CDB319B4595E}"/>
              </a:ext>
            </a:extLst>
          </p:cNvPr>
          <p:cNvSpPr/>
          <p:nvPr/>
        </p:nvSpPr>
        <p:spPr>
          <a:xfrm>
            <a:off x="4165519" y="6504236"/>
            <a:ext cx="33153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N.L. </a:t>
            </a:r>
            <a:r>
              <a:rPr lang="en-US" sz="1000" i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Angeloni</a:t>
            </a:r>
            <a:r>
              <a:rPr lang="en-US" sz="1000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et al. / Biomaterials </a:t>
            </a:r>
            <a:r>
              <a:rPr lang="en-US" sz="1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32 (2011) 1091e11011092</a:t>
            </a:r>
          </a:p>
        </p:txBody>
      </p:sp>
      <p:pic>
        <p:nvPicPr>
          <p:cNvPr id="54" name="Picture 5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526AB4F-21E5-1F4F-A6E3-8B1C400B9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420" y="2094959"/>
            <a:ext cx="2498990" cy="1981958"/>
          </a:xfrm>
          <a:prstGeom prst="rect">
            <a:avLst/>
          </a:prstGeom>
        </p:spPr>
      </p:pic>
      <p:pic>
        <p:nvPicPr>
          <p:cNvPr id="57" name="Picture 56" descr="A picture containing photo, different&#10;&#10;Description automatically generated">
            <a:extLst>
              <a:ext uri="{FF2B5EF4-FFF2-40B4-BE49-F238E27FC236}">
                <a16:creationId xmlns:a16="http://schemas.microsoft.com/office/drawing/2014/main" id="{E0FEE3AB-FE2A-E14E-82C2-4BA1BC5D5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146" y="4327751"/>
            <a:ext cx="2471708" cy="1981958"/>
          </a:xfrm>
          <a:prstGeom prst="rect">
            <a:avLst/>
          </a:prstGeom>
        </p:spPr>
      </p:pic>
      <p:sp>
        <p:nvSpPr>
          <p:cNvPr id="58" name="Donut 57">
            <a:extLst>
              <a:ext uri="{FF2B5EF4-FFF2-40B4-BE49-F238E27FC236}">
                <a16:creationId xmlns:a16="http://schemas.microsoft.com/office/drawing/2014/main" id="{DAD7E4FD-E74A-3D46-BAD2-7C2135EE8042}"/>
              </a:ext>
            </a:extLst>
          </p:cNvPr>
          <p:cNvSpPr/>
          <p:nvPr/>
        </p:nvSpPr>
        <p:spPr>
          <a:xfrm>
            <a:off x="6705130" y="4383938"/>
            <a:ext cx="626724" cy="472611"/>
          </a:xfrm>
          <a:prstGeom prst="donut">
            <a:avLst>
              <a:gd name="adj" fmla="val 5396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Donut 58">
            <a:extLst>
              <a:ext uri="{FF2B5EF4-FFF2-40B4-BE49-F238E27FC236}">
                <a16:creationId xmlns:a16="http://schemas.microsoft.com/office/drawing/2014/main" id="{A2A57500-432C-B34D-9DC7-86510373C8F1}"/>
              </a:ext>
            </a:extLst>
          </p:cNvPr>
          <p:cNvSpPr/>
          <p:nvPr/>
        </p:nvSpPr>
        <p:spPr>
          <a:xfrm>
            <a:off x="6705130" y="3783250"/>
            <a:ext cx="626724" cy="472611"/>
          </a:xfrm>
          <a:prstGeom prst="donut">
            <a:avLst>
              <a:gd name="adj" fmla="val 5396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Donut 54">
            <a:extLst>
              <a:ext uri="{FF2B5EF4-FFF2-40B4-BE49-F238E27FC236}">
                <a16:creationId xmlns:a16="http://schemas.microsoft.com/office/drawing/2014/main" id="{3F289816-0936-BA4D-BEE2-C223910231EE}"/>
              </a:ext>
            </a:extLst>
          </p:cNvPr>
          <p:cNvSpPr/>
          <p:nvPr/>
        </p:nvSpPr>
        <p:spPr>
          <a:xfrm>
            <a:off x="5409536" y="4427131"/>
            <a:ext cx="626724" cy="472611"/>
          </a:xfrm>
          <a:prstGeom prst="donut">
            <a:avLst>
              <a:gd name="adj" fmla="val 5396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70E5951-D39D-0F4C-AD07-76258DFCC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40" y="3060620"/>
            <a:ext cx="4005179" cy="2365849"/>
          </a:xfrm>
          <a:prstGeom prst="rect">
            <a:avLst/>
          </a:prstGeom>
        </p:spPr>
      </p:pic>
      <p:pic>
        <p:nvPicPr>
          <p:cNvPr id="63" name="Picture 62" descr="A close up of a device&#10;&#10;Description automatically generated">
            <a:extLst>
              <a:ext uri="{FF2B5EF4-FFF2-40B4-BE49-F238E27FC236}">
                <a16:creationId xmlns:a16="http://schemas.microsoft.com/office/drawing/2014/main" id="{655CC8C0-8927-9944-ACEF-1EA3A7813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4132" y="2931728"/>
            <a:ext cx="2931710" cy="3192951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2C7EE3A1-B62E-B64E-AC7C-A26DABADD737}"/>
              </a:ext>
            </a:extLst>
          </p:cNvPr>
          <p:cNvSpPr/>
          <p:nvPr/>
        </p:nvSpPr>
        <p:spPr>
          <a:xfrm>
            <a:off x="0" y="6491832"/>
            <a:ext cx="28087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BBA - </a:t>
            </a:r>
            <a:r>
              <a:rPr lang="en-US" sz="1000" i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Biomembranes</a:t>
            </a:r>
            <a:r>
              <a:rPr lang="en-US" sz="1000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1860 (2018) 2242–22512243</a:t>
            </a:r>
          </a:p>
        </p:txBody>
      </p:sp>
    </p:spTree>
    <p:extLst>
      <p:ext uri="{BB962C8B-B14F-4D97-AF65-F5344CB8AC3E}">
        <p14:creationId xmlns:p14="http://schemas.microsoft.com/office/powerpoint/2010/main" val="3519666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3ACC9A-EB2C-F044-997F-34E1EA0C09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5" y="845411"/>
            <a:ext cx="4965065" cy="3905885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C185D0-D713-D54E-BBE4-9FE66DF9AABF}"/>
              </a:ext>
            </a:extLst>
          </p:cNvPr>
          <p:cNvSpPr txBox="1"/>
          <p:nvPr/>
        </p:nvSpPr>
        <p:spPr>
          <a:xfrm>
            <a:off x="0" y="4751296"/>
            <a:ext cx="5584874" cy="11695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b="1" dirty="0">
                <a:latin typeface="Times" pitchFamily="2" charset="0"/>
              </a:rPr>
              <a:t>A,</a:t>
            </a:r>
            <a:r>
              <a:rPr lang="en-US" sz="1000" dirty="0">
                <a:latin typeface="Times" pitchFamily="2" charset="0"/>
              </a:rPr>
              <a:t> Transmission electron microscopy (TEM) micrographs of the original CBT-COOH molecule showing the formation of short nanofibers after the molecule self-assembles in water. </a:t>
            </a:r>
            <a:r>
              <a:rPr lang="en-US" sz="1000" b="1" dirty="0">
                <a:latin typeface="Times" pitchFamily="2" charset="0"/>
              </a:rPr>
              <a:t>B,</a:t>
            </a:r>
            <a:r>
              <a:rPr lang="en-US" sz="1000" dirty="0">
                <a:latin typeface="Times" pitchFamily="2" charset="0"/>
              </a:rPr>
              <a:t> TEM micrographs of the CBT-tripeptide with the VVE peptide sequence showing the formation of long nanofibers after the molecule self-assembles in water. </a:t>
            </a:r>
            <a:r>
              <a:rPr lang="en-US" sz="1000" b="1" dirty="0">
                <a:latin typeface="Times" pitchFamily="2" charset="0"/>
              </a:rPr>
              <a:t>C, </a:t>
            </a:r>
            <a:r>
              <a:rPr lang="en-US" sz="1000" dirty="0">
                <a:latin typeface="Times" pitchFamily="2" charset="0"/>
              </a:rPr>
              <a:t>Schematic representation of how the CBT-tripeptide molecules assemble in water by forming twisted stacks where the molecules orient themselves in planar stacks long the π - π stacking direction. These long fibers can then be used to form a synthetic scaffold for neural regeneration. </a:t>
            </a:r>
            <a:endParaRPr lang="en-US" sz="1000" i="1" dirty="0">
              <a:latin typeface="Times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94FA87-3390-7140-BA25-7AA74C9DF0F8}"/>
              </a:ext>
            </a:extLst>
          </p:cNvPr>
          <p:cNvGrpSpPr/>
          <p:nvPr/>
        </p:nvGrpSpPr>
        <p:grpSpPr>
          <a:xfrm>
            <a:off x="5227824" y="937153"/>
            <a:ext cx="7102929" cy="1556333"/>
            <a:chOff x="582804" y="1218921"/>
            <a:chExt cx="11187241" cy="22498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1155CB-F4FA-DE44-A505-A08A26D63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850" y="1218921"/>
              <a:ext cx="10782300" cy="17272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80A0A8-AE72-DF4F-87CE-FC2AA80913B7}"/>
                </a:ext>
              </a:extLst>
            </p:cNvPr>
            <p:cNvSpPr txBox="1"/>
            <p:nvPr/>
          </p:nvSpPr>
          <p:spPr>
            <a:xfrm>
              <a:off x="582804" y="3135086"/>
              <a:ext cx="11187241" cy="333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Times" pitchFamily="2" charset="0"/>
                </a:rPr>
                <a:t>Scheme 1: </a:t>
              </a:r>
              <a:r>
                <a:rPr lang="en-US" sz="900" dirty="0">
                  <a:latin typeface="Times" pitchFamily="2" charset="0"/>
                </a:rPr>
                <a:t>Synthesis of Carbonyl Bridged Triarylamine </a:t>
              </a:r>
              <a:r>
                <a:rPr lang="en-US" sz="900" b="1" dirty="0">
                  <a:latin typeface="Times" pitchFamily="2" charset="0"/>
                </a:rPr>
                <a:t>(1) </a:t>
              </a:r>
              <a:r>
                <a:rPr lang="en-US" sz="900" dirty="0">
                  <a:latin typeface="Times" pitchFamily="2" charset="0"/>
                </a:rPr>
                <a:t>2,6,10-tris(6-carboxylhexylamine)benzo [1,9] </a:t>
              </a:r>
              <a:r>
                <a:rPr lang="en-US" sz="900" dirty="0" err="1">
                  <a:latin typeface="Times" pitchFamily="2" charset="0"/>
                </a:rPr>
                <a:t>quinolizino</a:t>
              </a:r>
              <a:r>
                <a:rPr lang="en-US" sz="900" dirty="0">
                  <a:latin typeface="Times" pitchFamily="2" charset="0"/>
                </a:rPr>
                <a:t>[3,4,5,6,7-</a:t>
              </a:r>
              <a:r>
                <a:rPr lang="en-US" sz="900" i="1" dirty="0">
                  <a:latin typeface="Times" pitchFamily="2" charset="0"/>
                </a:rPr>
                <a:t>defg</a:t>
              </a:r>
              <a:r>
                <a:rPr lang="en-US" sz="900" dirty="0">
                  <a:latin typeface="Times" pitchFamily="2" charset="0"/>
                </a:rPr>
                <a:t>]-4,8,12-tirone</a:t>
              </a:r>
              <a:endParaRPr lang="en-US" sz="900" b="1" dirty="0">
                <a:latin typeface="Times" pitchFamily="2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39F759D-7B91-5248-912D-31ADB6F818B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394" y="2674449"/>
            <a:ext cx="5177790" cy="2692400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B6ABB4-3685-5A47-A46F-3A62332D1CDB}"/>
              </a:ext>
            </a:extLst>
          </p:cNvPr>
          <p:cNvSpPr txBox="1"/>
          <p:nvPr/>
        </p:nvSpPr>
        <p:spPr>
          <a:xfrm>
            <a:off x="5625818" y="5366849"/>
            <a:ext cx="6562826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>
                <a:latin typeface="Times" pitchFamily="2" charset="0"/>
              </a:rPr>
              <a:t>Chemical structures of the carbonyl bridged triarylamine (CBT) modified with different tripeptides. The generalized structure of the CBT-tripeptides is shown on the left with the five different tripeptide sequences use to modify the CBT core shown on the right.</a:t>
            </a:r>
            <a:endParaRPr lang="en-US" sz="1000" i="1" dirty="0">
              <a:latin typeface="Times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0122DE-9D08-B449-BFA7-3532684679B6}"/>
              </a:ext>
            </a:extLst>
          </p:cNvPr>
          <p:cNvSpPr txBox="1">
            <a:spLocks/>
          </p:cNvSpPr>
          <p:nvPr/>
        </p:nvSpPr>
        <p:spPr>
          <a:xfrm>
            <a:off x="2443080" y="-877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Applications in Research: CBT </a:t>
            </a:r>
            <a:endParaRPr 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632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3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1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5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C7E1F-E018-834A-A9BF-1DB558E3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187" y="2721482"/>
            <a:ext cx="6959446" cy="166247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800" dirty="0"/>
              <a:t>Oligoprolines</a:t>
            </a:r>
            <a:br>
              <a:rPr lang="en-US" sz="4800" dirty="0"/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5741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5C7E514-7BFC-3E46-902D-CF68906CE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686" y="795527"/>
            <a:ext cx="4123738" cy="1433323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algn="l"/>
            <a:r>
              <a:rPr lang="en-US" sz="3200">
                <a:solidFill>
                  <a:schemeClr val="tx2"/>
                </a:solidFill>
              </a:rPr>
              <a:t>Triaxial Supramolecular Weave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88DCFA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9C585C9-878A-864F-9C71-3A21D42C24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" r="10910" b="-2"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11809F7-C019-CF49-AF52-9A21C3F63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096" y="3209249"/>
            <a:ext cx="35814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7C3FB97-74ED-3A4B-919B-2D15763C6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227" y="2148077"/>
            <a:ext cx="17653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7C4610E-9C18-467B-BF10-BE6A974C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99734C-500F-4274-9854-8BFA14A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4DD805B-2A7B-4ADA-9C4D-E0C9F192D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664A566-6D08-4E84-9708-4916A200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871B622B-6E58-4933-88EC-99F28705F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9A4681-AC1B-4ABC-9A1C-C7E7F08A0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F1EEAF4B-DA1A-4CC9-9CE4-587A9E2E1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591EF24-12A6-499B-8074-7E3DFBE6E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66866784-2E4F-4C28-BE67-875B71B7C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752279D8-59CC-4821-B591-79994164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FB4FBA9C-1D3E-4B35-8A79-25478153F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9428A193-740A-43D2-B875-80CB90AD9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92B2EFF8-5790-427A-ABED-1680FD133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782C5932-1596-43AA-BD7E-0F94FB8A9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EFC81310-1590-4DBE-BF0B-DADBCF9F8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968BA84E-DD0E-4FCD-8EDA-76DF8E09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1D3D7541-A0D9-4993-B691-D2D5B8B3E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9FB31D01-8168-4494-8C2F-727E555A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8C455EEB-FD40-414D-A542-FB35DEB73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F08F1FC1-956F-4494-BAFD-D504E9307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BEEDE1AA-8DCD-43D3-BC15-574840314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E36CDA69-ED79-4DCF-9761-0B6134FA6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5F812C02-CFCB-47F4-B493-7753519FC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83678BA-0A50-4D51-9E9E-08BB66F83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1A8F65D-5E8F-4CA5-9240-1357120F9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Isosceles Triangle 39">
              <a:extLst>
                <a:ext uri="{FF2B5EF4-FFF2-40B4-BE49-F238E27FC236}">
                  <a16:creationId xmlns:a16="http://schemas.microsoft.com/office/drawing/2014/main" id="{2A4731E5-DE5F-4215-9525-99426B3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478866D-C5E9-4968-BEF7-B1F030808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ED8591-0EA5-7243-9B4C-8083F174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600" dirty="0"/>
              <a:t>Image of Woven Kagome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BF6EDB4-B4ED-4900-9E38-A7AE0EEEE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text, white, sign&#10;&#10;Description automatically generated">
            <a:extLst>
              <a:ext uri="{FF2B5EF4-FFF2-40B4-BE49-F238E27FC236}">
                <a16:creationId xmlns:a16="http://schemas.microsoft.com/office/drawing/2014/main" id="{7AA85156-B63F-8043-AFCA-2F5B35134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262" y="373413"/>
            <a:ext cx="6120318" cy="6120318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6416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BC214A-D7E3-9044-A34E-603A761F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What is supramolecular chemistry?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90B754B-0427-438B-E1B7-92F72E15C4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8120384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4919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FAC54B-ABAA-4599-A143-E681AE35F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t>20</a:t>
            </a:fld>
            <a:endParaRPr lang="de-CH" dirty="0"/>
          </a:p>
        </p:txBody>
      </p:sp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E100AEDC-F22E-FC42-AF24-E0D323C2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61624" y="6308726"/>
            <a:ext cx="612068" cy="468312"/>
          </a:xfrm>
        </p:spPr>
        <p:txBody>
          <a:bodyPr/>
          <a:lstStyle/>
          <a:p>
            <a:r>
              <a:rPr lang="en-US" dirty="0"/>
              <a:t>16.09.2021</a:t>
            </a:r>
            <a:endParaRPr lang="de-CH" dirty="0"/>
          </a:p>
        </p:txBody>
      </p:sp>
      <p:pic>
        <p:nvPicPr>
          <p:cNvPr id="13" name="Picture 1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BA13BE7-76A8-CC4F-9C3D-0812DE5FD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95" y="0"/>
            <a:ext cx="9242980" cy="69558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CE4A26-EB7C-EA45-B509-80BE930DE79C}"/>
              </a:ext>
            </a:extLst>
          </p:cNvPr>
          <p:cNvSpPr txBox="1"/>
          <p:nvPr/>
        </p:nvSpPr>
        <p:spPr>
          <a:xfrm>
            <a:off x="2057400" y="765017"/>
            <a:ext cx="3429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5A96A01E-6427-4F43-A265-536334298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14400"/>
            <a:ext cx="3429000" cy="46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0828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E8864-0817-2843-A4CE-2E9AFBDC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>
            <a:normAutofit/>
          </a:bodyPr>
          <a:lstStyle/>
          <a:p>
            <a:r>
              <a:rPr lang="en-US" sz="3200" dirty="0"/>
              <a:t>Non-covalent forces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C3AFB5A5-E8DC-D13E-C423-030FC39B655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46319" y="1111249"/>
          <a:ext cx="6554001" cy="4635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7971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0C903-ECBD-BD40-A6D8-C819F5E94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Ionic Bonds</a:t>
            </a:r>
          </a:p>
        </p:txBody>
      </p:sp>
      <p:pic>
        <p:nvPicPr>
          <p:cNvPr id="5" name="Content Placeholder 4" descr="Chart, bubble chart&#10;&#10;Description automatically generated">
            <a:extLst>
              <a:ext uri="{FF2B5EF4-FFF2-40B4-BE49-F238E27FC236}">
                <a16:creationId xmlns:a16="http://schemas.microsoft.com/office/drawing/2014/main" id="{C47A0608-2730-1F4B-8499-324A3A5CE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818117"/>
            <a:ext cx="6281738" cy="3218590"/>
          </a:xfrm>
        </p:spPr>
      </p:pic>
    </p:spTree>
    <p:extLst>
      <p:ext uri="{BB962C8B-B14F-4D97-AF65-F5344CB8AC3E}">
        <p14:creationId xmlns:p14="http://schemas.microsoft.com/office/powerpoint/2010/main" val="1338918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7C4610E-9C18-467B-BF10-BE6A974C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99734C-500F-4274-9854-8BFA14A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904BE49-D42F-4F46-B6D8-2F3171216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C06C8-18BE-4336-B9E0-3E15ACC93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C1C39E9B-4917-47D7-B9CB-56480F887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5F7200AE-DDFE-46D2-ABCA-99906B970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CAC40760-2393-4FAE-9A58-F4CDC0671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1080422B-1649-4C8E-9459-421424360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0136A7BD-0DB3-401B-A6AB-38BD30D10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FD037346-242B-41AF-8CF5-C35284CA2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238EBF94-0BBF-4BAE-AE27-729E3AC13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3940EFD7-EB1A-47AF-9DC9-7D4FCC601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6BAA7A10-98A8-4931-9BE2-B573EB376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420223F5-34A9-4388-AF7B-38C76242F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3CC9C746-C646-4363-B3D3-349B5C18C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3EAA5BC5-AB13-4C8E-9D9D-05DE777C5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500FC397-0569-4EC4-926A-DDD62AC49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284FF041-FE7D-47CD-830F-7FABF41C7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224154F3-CDFE-4FFF-92E4-ECEACF4A6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CCE7404D-AA5A-4B82-A875-07F35D7C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526B6FED-4F20-4070-95B4-FF6F439E1C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3A75958D-1716-4B5A-A745-AFA4962FA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531A2051-17DE-4E9D-9EA6-026B97B1A9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CE0642A0-80D3-4F37-8249-A07E6F382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680" y="-6706"/>
            <a:ext cx="12194680" cy="412771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970E31B-0531-5B47-B0AA-058FE7F78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795" y="568335"/>
            <a:ext cx="9037349" cy="3230853"/>
          </a:xfrm>
          <a:prstGeom prst="rect">
            <a:avLst/>
          </a:prstGeom>
          <a:ln w="12700">
            <a:noFill/>
          </a:ln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FA760135-24A9-40C9-B45F-2EB5B6420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62" name="Isosceles Triangle 39">
              <a:extLst>
                <a:ext uri="{FF2B5EF4-FFF2-40B4-BE49-F238E27FC236}">
                  <a16:creationId xmlns:a16="http://schemas.microsoft.com/office/drawing/2014/main" id="{20E3CEE0-0CB3-421F-99FC-4585E6243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346BB80-2556-4779-9642-5706CAA33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D5AF5E-86A1-6C48-90E9-A795D81A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82" y="4293388"/>
            <a:ext cx="8833655" cy="727748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700"/>
              <a:t>Hydrogen Bonds</a:t>
            </a:r>
          </a:p>
        </p:txBody>
      </p:sp>
    </p:spTree>
    <p:extLst>
      <p:ext uri="{BB962C8B-B14F-4D97-AF65-F5344CB8AC3E}">
        <p14:creationId xmlns:p14="http://schemas.microsoft.com/office/powerpoint/2010/main" val="425237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3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1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5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C7E1F-E018-834A-A9BF-1DB558E3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187" y="2721482"/>
            <a:ext cx="6959446" cy="166247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800" dirty="0"/>
              <a:t>Peptide Amphiphiles</a:t>
            </a:r>
            <a:br>
              <a:rPr lang="en-US" sz="4800" dirty="0"/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7267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roup 235">
            <a:extLst>
              <a:ext uri="{FF2B5EF4-FFF2-40B4-BE49-F238E27FC236}">
                <a16:creationId xmlns:a16="http://schemas.microsoft.com/office/drawing/2014/main" id="{17C4610E-9C18-467B-BF10-BE6A974C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37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8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9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0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1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2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3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4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5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6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7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8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9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0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1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2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3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4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5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A899734C-500F-4274-9854-8BFA14A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9" name="Isosceles Triangle 258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62" name="Rectangle 261">
            <a:extLst>
              <a:ext uri="{FF2B5EF4-FFF2-40B4-BE49-F238E27FC236}">
                <a16:creationId xmlns:a16="http://schemas.microsoft.com/office/drawing/2014/main" id="{8334A2EF-69D9-41C1-9876-91D7FCF7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874C0C03-1202-4DC9-BA33-998DDFB3F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65" name="Freeform 5">
              <a:extLst>
                <a:ext uri="{FF2B5EF4-FFF2-40B4-BE49-F238E27FC236}">
                  <a16:creationId xmlns:a16="http://schemas.microsoft.com/office/drawing/2014/main" id="{60BF984B-F4C1-4BF0-B296-72CAD881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6">
              <a:extLst>
                <a:ext uri="{FF2B5EF4-FFF2-40B4-BE49-F238E27FC236}">
                  <a16:creationId xmlns:a16="http://schemas.microsoft.com/office/drawing/2014/main" id="{2E887C16-A8CC-48BD-A34B-69B5D14BE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7">
              <a:extLst>
                <a:ext uri="{FF2B5EF4-FFF2-40B4-BE49-F238E27FC236}">
                  <a16:creationId xmlns:a16="http://schemas.microsoft.com/office/drawing/2014/main" id="{1194B805-0CE2-4FD6-804E-2771E18BB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8">
              <a:extLst>
                <a:ext uri="{FF2B5EF4-FFF2-40B4-BE49-F238E27FC236}">
                  <a16:creationId xmlns:a16="http://schemas.microsoft.com/office/drawing/2014/main" id="{96000EBD-113B-4BB5-94F2-B2C961094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9">
              <a:extLst>
                <a:ext uri="{FF2B5EF4-FFF2-40B4-BE49-F238E27FC236}">
                  <a16:creationId xmlns:a16="http://schemas.microsoft.com/office/drawing/2014/main" id="{C2C37892-BF6A-4DDB-BAA9-48B6A051E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0">
              <a:extLst>
                <a:ext uri="{FF2B5EF4-FFF2-40B4-BE49-F238E27FC236}">
                  <a16:creationId xmlns:a16="http://schemas.microsoft.com/office/drawing/2014/main" id="{B3A53A2B-EB9B-4318-A7F9-E371D211E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11">
              <a:extLst>
                <a:ext uri="{FF2B5EF4-FFF2-40B4-BE49-F238E27FC236}">
                  <a16:creationId xmlns:a16="http://schemas.microsoft.com/office/drawing/2014/main" id="{59001F5F-9338-43E1-BB4B-21C681CA2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2">
              <a:extLst>
                <a:ext uri="{FF2B5EF4-FFF2-40B4-BE49-F238E27FC236}">
                  <a16:creationId xmlns:a16="http://schemas.microsoft.com/office/drawing/2014/main" id="{24781ABE-347F-40E9-9BB2-3E35C8F15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3">
              <a:extLst>
                <a:ext uri="{FF2B5EF4-FFF2-40B4-BE49-F238E27FC236}">
                  <a16:creationId xmlns:a16="http://schemas.microsoft.com/office/drawing/2014/main" id="{6D8A7767-4D16-4AB7-8277-D66FEC7F7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4">
              <a:extLst>
                <a:ext uri="{FF2B5EF4-FFF2-40B4-BE49-F238E27FC236}">
                  <a16:creationId xmlns:a16="http://schemas.microsoft.com/office/drawing/2014/main" id="{1B7D649D-9559-4E1D-937A-351948350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5">
              <a:extLst>
                <a:ext uri="{FF2B5EF4-FFF2-40B4-BE49-F238E27FC236}">
                  <a16:creationId xmlns:a16="http://schemas.microsoft.com/office/drawing/2014/main" id="{45AA5D21-8C7B-4C77-815C-C3A8EA0A5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6">
              <a:extLst>
                <a:ext uri="{FF2B5EF4-FFF2-40B4-BE49-F238E27FC236}">
                  <a16:creationId xmlns:a16="http://schemas.microsoft.com/office/drawing/2014/main" id="{D7A46675-AA96-41DB-B9DB-CAA471A20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7">
              <a:extLst>
                <a:ext uri="{FF2B5EF4-FFF2-40B4-BE49-F238E27FC236}">
                  <a16:creationId xmlns:a16="http://schemas.microsoft.com/office/drawing/2014/main" id="{82090F8A-ECF2-423C-98D0-8EF226220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8">
              <a:extLst>
                <a:ext uri="{FF2B5EF4-FFF2-40B4-BE49-F238E27FC236}">
                  <a16:creationId xmlns:a16="http://schemas.microsoft.com/office/drawing/2014/main" id="{EA5DE46B-A4BE-407F-835A-693D3E979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9">
              <a:extLst>
                <a:ext uri="{FF2B5EF4-FFF2-40B4-BE49-F238E27FC236}">
                  <a16:creationId xmlns:a16="http://schemas.microsoft.com/office/drawing/2014/main" id="{429E4297-5489-465D-A6D7-03BD468E0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20">
              <a:extLst>
                <a:ext uri="{FF2B5EF4-FFF2-40B4-BE49-F238E27FC236}">
                  <a16:creationId xmlns:a16="http://schemas.microsoft.com/office/drawing/2014/main" id="{69A4CFA1-B603-453B-AC53-49E8A8DF7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21">
              <a:extLst>
                <a:ext uri="{FF2B5EF4-FFF2-40B4-BE49-F238E27FC236}">
                  <a16:creationId xmlns:a16="http://schemas.microsoft.com/office/drawing/2014/main" id="{7A997EDF-8927-490B-AD5F-046317B8B2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22">
              <a:extLst>
                <a:ext uri="{FF2B5EF4-FFF2-40B4-BE49-F238E27FC236}">
                  <a16:creationId xmlns:a16="http://schemas.microsoft.com/office/drawing/2014/main" id="{3C91BE84-B1A4-4592-A942-2C72C86DD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23">
              <a:extLst>
                <a:ext uri="{FF2B5EF4-FFF2-40B4-BE49-F238E27FC236}">
                  <a16:creationId xmlns:a16="http://schemas.microsoft.com/office/drawing/2014/main" id="{A0AAA5CD-6E44-429A-91FA-D650BAF9E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D5AF5E-86A1-6C48-90E9-A795D81A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698" y="2293623"/>
            <a:ext cx="3849624" cy="2312521"/>
          </a:xfrm>
        </p:spPr>
        <p:txBody>
          <a:bodyPr vert="horz" lIns="228600" tIns="228600" rIns="228600" bIns="0" rtlCol="0" anchor="b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dirty="0">
                <a:solidFill>
                  <a:schemeClr val="tx2"/>
                </a:solidFill>
              </a:rPr>
              <a:t>Current  Approach to Discovering Bioactive PAs</a:t>
            </a: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C8CA0C52-5ACA-4F17-AA4A-312E0E110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50273" y="3291386"/>
            <a:ext cx="407233" cy="35106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Picture 118" descr="A picture containing text&#10;&#10;Description automatically generated">
            <a:extLst>
              <a:ext uri="{FF2B5EF4-FFF2-40B4-BE49-F238E27FC236}">
                <a16:creationId xmlns:a16="http://schemas.microsoft.com/office/drawing/2014/main" id="{036753D3-0F70-C84B-AAB9-5DAF0C381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148" y="2171263"/>
            <a:ext cx="2263924" cy="2263924"/>
          </a:xfrm>
          <a:prstGeom prst="rect">
            <a:avLst/>
          </a:prstGeom>
        </p:spPr>
      </p:pic>
      <p:pic>
        <p:nvPicPr>
          <p:cNvPr id="179" name="Graphic 178" descr="Magnifying glass">
            <a:extLst>
              <a:ext uri="{FF2B5EF4-FFF2-40B4-BE49-F238E27FC236}">
                <a16:creationId xmlns:a16="http://schemas.microsoft.com/office/drawing/2014/main" id="{CD96756A-F10F-CA65-99E4-9F89DB14B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6197" y="1307854"/>
            <a:ext cx="4919472" cy="4919472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44136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6EA4FC-1364-6749-94BB-07B2AA5EF994}"/>
              </a:ext>
            </a:extLst>
          </p:cNvPr>
          <p:cNvGrpSpPr/>
          <p:nvPr/>
        </p:nvGrpSpPr>
        <p:grpSpPr>
          <a:xfrm>
            <a:off x="473286" y="1725905"/>
            <a:ext cx="3813069" cy="674726"/>
            <a:chOff x="52232" y="1533799"/>
            <a:chExt cx="3813069" cy="674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48E741-96B7-8948-ADA6-C9BBA1BE2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77" r="8106"/>
            <a:stretch/>
          </p:blipFill>
          <p:spPr>
            <a:xfrm>
              <a:off x="2131036" y="1533799"/>
              <a:ext cx="1734265" cy="674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60FA53-AD67-6A4F-BD14-1AC17AF188C4}"/>
                </a:ext>
              </a:extLst>
            </p:cNvPr>
            <p:cNvSpPr txBox="1"/>
            <p:nvPr/>
          </p:nvSpPr>
          <p:spPr>
            <a:xfrm>
              <a:off x="52232" y="1689707"/>
              <a:ext cx="2269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Bioactive Epitope</a:t>
              </a:r>
            </a:p>
          </p:txBody>
        </p:sp>
      </p:grp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055AD49-F129-9C4D-9CD1-1C49F83DAE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191852"/>
              </p:ext>
            </p:extLst>
          </p:nvPr>
        </p:nvGraphicFramePr>
        <p:xfrm>
          <a:off x="211033" y="2455600"/>
          <a:ext cx="4356209" cy="714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name="CS ChemDraw Drawing" r:id="rId4" imgW="6435551" imgH="1055734" progId="ChemDraw.Document.6.0">
                  <p:embed/>
                </p:oleObj>
              </mc:Choice>
              <mc:Fallback>
                <p:oleObj name="CS ChemDraw Drawing" r:id="rId4" imgW="6435551" imgH="1055734" progId="ChemDraw.Document.6.0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DCAC9D2B-A80D-4C16-BC69-E92BAFCEF9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033" y="2455600"/>
                        <a:ext cx="4356209" cy="714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29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6EA4FC-1364-6749-94BB-07B2AA5EF994}"/>
              </a:ext>
            </a:extLst>
          </p:cNvPr>
          <p:cNvGrpSpPr/>
          <p:nvPr/>
        </p:nvGrpSpPr>
        <p:grpSpPr>
          <a:xfrm>
            <a:off x="473286" y="1725905"/>
            <a:ext cx="3813069" cy="674726"/>
            <a:chOff x="52232" y="1533799"/>
            <a:chExt cx="3813069" cy="674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48E741-96B7-8948-ADA6-C9BBA1BE2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77" r="8106"/>
            <a:stretch/>
          </p:blipFill>
          <p:spPr>
            <a:xfrm>
              <a:off x="2131036" y="1533799"/>
              <a:ext cx="1734265" cy="674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60FA53-AD67-6A4F-BD14-1AC17AF188C4}"/>
                </a:ext>
              </a:extLst>
            </p:cNvPr>
            <p:cNvSpPr txBox="1"/>
            <p:nvPr/>
          </p:nvSpPr>
          <p:spPr>
            <a:xfrm>
              <a:off x="52232" y="1689707"/>
              <a:ext cx="2269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Bioactive Epitope</a:t>
              </a:r>
            </a:p>
          </p:txBody>
        </p:sp>
      </p:grp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055AD49-F129-9C4D-9CD1-1C49F83DAE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1033" y="2455600"/>
          <a:ext cx="4356209" cy="714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" name="CS ChemDraw Drawing" r:id="rId4" imgW="6435551" imgH="1055734" progId="ChemDraw.Document.6.0">
                  <p:embed/>
                </p:oleObj>
              </mc:Choice>
              <mc:Fallback>
                <p:oleObj name="CS ChemDraw Drawing" r:id="rId4" imgW="6435551" imgH="1055734" progId="ChemDraw.Document.6.0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055AD49-F129-9C4D-9CD1-1C49F83DAE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033" y="2455600"/>
                        <a:ext cx="4356209" cy="714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A440F987-8FF7-6A42-8EA9-C33D03C7E28B}"/>
              </a:ext>
            </a:extLst>
          </p:cNvPr>
          <p:cNvGrpSpPr/>
          <p:nvPr/>
        </p:nvGrpSpPr>
        <p:grpSpPr>
          <a:xfrm>
            <a:off x="4247212" y="5203200"/>
            <a:ext cx="4942007" cy="1242947"/>
            <a:chOff x="4416492" y="5150339"/>
            <a:chExt cx="4942007" cy="124294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02830-8D50-7F48-815D-1D7EB6CCE6AF}"/>
                </a:ext>
              </a:extLst>
            </p:cNvPr>
            <p:cNvSpPr txBox="1"/>
            <p:nvPr/>
          </p:nvSpPr>
          <p:spPr>
            <a:xfrm>
              <a:off x="4902470" y="5150339"/>
              <a:ext cx="3970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Peptide Amphiphile Backbone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9B262F2-4698-FF45-9A48-415027DF73AB}"/>
                </a:ext>
              </a:extLst>
            </p:cNvPr>
            <p:cNvGrpSpPr/>
            <p:nvPr/>
          </p:nvGrpSpPr>
          <p:grpSpPr>
            <a:xfrm>
              <a:off x="4416492" y="5556135"/>
              <a:ext cx="4942007" cy="837151"/>
              <a:chOff x="4416492" y="5556135"/>
              <a:chExt cx="4942007" cy="837151"/>
            </a:xfrm>
          </p:grpSpPr>
          <p:sp>
            <p:nvSpPr>
              <p:cNvPr id="9" name="Text Box 13">
                <a:extLst>
                  <a:ext uri="{FF2B5EF4-FFF2-40B4-BE49-F238E27FC236}">
                    <a16:creationId xmlns:a16="http://schemas.microsoft.com/office/drawing/2014/main" id="{F37FCEC9-AB65-674F-9339-9D1DF9158D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03441" y="6143005"/>
                <a:ext cx="1354698" cy="250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2366" tIns="51182" rIns="102366" bIns="51182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C16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VVVAAA </a:t>
                </a:r>
                <a:r>
                  <a:rPr lang="en-US" sz="1400" b="1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EEE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347CA0C-993C-2049-811A-14CD39D1C1CE}"/>
                  </a:ext>
                </a:extLst>
              </p:cNvPr>
              <p:cNvGrpSpPr/>
              <p:nvPr/>
            </p:nvGrpSpPr>
            <p:grpSpPr>
              <a:xfrm>
                <a:off x="4416492" y="5556135"/>
                <a:ext cx="4942007" cy="674863"/>
                <a:chOff x="6171378" y="4764648"/>
                <a:chExt cx="6295114" cy="85963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3491B139-99E7-FA41-B127-7B8DFDC01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811"/>
                <a:stretch/>
              </p:blipFill>
              <p:spPr>
                <a:xfrm>
                  <a:off x="9560926" y="4764648"/>
                  <a:ext cx="2905566" cy="859465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E1D4C920-F079-5E43-A987-F0589FDA71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1378" y="4764821"/>
                  <a:ext cx="3575009" cy="859465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3" name="Arc 12">
            <a:extLst>
              <a:ext uri="{FF2B5EF4-FFF2-40B4-BE49-F238E27FC236}">
                <a16:creationId xmlns:a16="http://schemas.microsoft.com/office/drawing/2014/main" id="{5DE52619-2133-7844-8314-9E420E7EE5EC}"/>
              </a:ext>
            </a:extLst>
          </p:cNvPr>
          <p:cNvSpPr/>
          <p:nvPr/>
        </p:nvSpPr>
        <p:spPr>
          <a:xfrm rot="16200000" flipH="1">
            <a:off x="3248845" y="1998052"/>
            <a:ext cx="3005751" cy="3005751"/>
          </a:xfrm>
          <a:prstGeom prst="arc">
            <a:avLst/>
          </a:prstGeom>
          <a:ln w="1524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8F6203-682F-0548-8808-BF4B0F840BA9}"/>
              </a:ext>
            </a:extLst>
          </p:cNvPr>
          <p:cNvGrpSpPr/>
          <p:nvPr/>
        </p:nvGrpSpPr>
        <p:grpSpPr>
          <a:xfrm>
            <a:off x="4286355" y="2194909"/>
            <a:ext cx="3743199" cy="2052890"/>
            <a:chOff x="4286355" y="2167752"/>
            <a:chExt cx="3743199" cy="205289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BB32283-5CAC-0F4A-AC44-3585B52B5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72" r="9712"/>
            <a:stretch/>
          </p:blipFill>
          <p:spPr>
            <a:xfrm>
              <a:off x="4586296" y="2475240"/>
              <a:ext cx="1125945" cy="108381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9DBF13-474A-2C4E-9FFD-E91688A127E9}"/>
                </a:ext>
              </a:extLst>
            </p:cNvPr>
            <p:cNvSpPr txBox="1"/>
            <p:nvPr/>
          </p:nvSpPr>
          <p:spPr>
            <a:xfrm>
              <a:off x="4286355" y="3851310"/>
              <a:ext cx="1725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Micellar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9E2CF0-B814-A043-8F2D-F257B2239BF8}"/>
                </a:ext>
              </a:extLst>
            </p:cNvPr>
            <p:cNvSpPr txBox="1"/>
            <p:nvPr/>
          </p:nvSpPr>
          <p:spPr>
            <a:xfrm>
              <a:off x="6396448" y="3851310"/>
              <a:ext cx="112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Fibrous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68C0CB5-7979-8547-89A4-E4A2A789061A}"/>
                </a:ext>
              </a:extLst>
            </p:cNvPr>
            <p:cNvGrpSpPr/>
            <p:nvPr/>
          </p:nvGrpSpPr>
          <p:grpSpPr>
            <a:xfrm>
              <a:off x="5888273" y="2167752"/>
              <a:ext cx="2141281" cy="1698787"/>
              <a:chOff x="6895537" y="696342"/>
              <a:chExt cx="3822894" cy="30328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B17EF89-DD56-2340-B35D-92FE0AD3C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2554" y="696342"/>
                <a:ext cx="2138872" cy="160415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3E400A1-74D7-0742-B4BB-041FDB6F7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1423" y="2153853"/>
                <a:ext cx="2047008" cy="1535257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473ADE3-0856-D944-9741-1D10A8AA82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895537" y="2153610"/>
                <a:ext cx="1936405" cy="1575630"/>
              </a:xfrm>
              <a:prstGeom prst="rect">
                <a:avLst/>
              </a:prstGeom>
            </p:spPr>
          </p:pic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F7EDE5-F7A3-4F44-A86A-5F4D380E1E32}"/>
                </a:ext>
              </a:extLst>
            </p:cNvPr>
            <p:cNvCxnSpPr>
              <a:cxnSpLocks/>
            </p:cNvCxnSpPr>
            <p:nvPr/>
          </p:nvCxnSpPr>
          <p:spPr>
            <a:xfrm>
              <a:off x="5828642" y="2167752"/>
              <a:ext cx="0" cy="186577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0949192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653</Words>
  <Application>Microsoft Macintosh PowerPoint</Application>
  <PresentationFormat>Widescreen</PresentationFormat>
  <Paragraphs>121</Paragraphs>
  <Slides>20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Rockwell</vt:lpstr>
      <vt:lpstr>Times</vt:lpstr>
      <vt:lpstr>Wingdings</vt:lpstr>
      <vt:lpstr>Atlas</vt:lpstr>
      <vt:lpstr>CS ChemDraw Drawing</vt:lpstr>
      <vt:lpstr>Superman: Clarke Kent Explores Self Assembly</vt:lpstr>
      <vt:lpstr>What is supramolecular chemistry? </vt:lpstr>
      <vt:lpstr>Non-covalent forces</vt:lpstr>
      <vt:lpstr>Ionic Bonds</vt:lpstr>
      <vt:lpstr>Hydrogen Bonds</vt:lpstr>
      <vt:lpstr>Peptide Amphiphiles </vt:lpstr>
      <vt:lpstr>Current  Approach to Discovering Bioactive PAs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Molecular Design of PAs</vt:lpstr>
      <vt:lpstr>PowerPoint Presentation</vt:lpstr>
      <vt:lpstr>PowerPoint Presentation</vt:lpstr>
      <vt:lpstr>PowerPoint Presentation</vt:lpstr>
      <vt:lpstr>Oligoprolines </vt:lpstr>
      <vt:lpstr>Triaxial Supramolecular Weave</vt:lpstr>
      <vt:lpstr>Image of Woven Kagome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Superman: Clarke Kent Explores Self Assembly</dc:title>
  <dc:creator>Haley Lauren Wellman</dc:creator>
  <cp:lastModifiedBy>Haley Lauren Wellman</cp:lastModifiedBy>
  <cp:revision>1</cp:revision>
  <dcterms:created xsi:type="dcterms:W3CDTF">2022-04-02T16:38:15Z</dcterms:created>
  <dcterms:modified xsi:type="dcterms:W3CDTF">2022-04-02T16:38:51Z</dcterms:modified>
</cp:coreProperties>
</file>